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Arimo" charset="1" panose="020B0604020202020204"/>
      <p:regular r:id="rId55"/>
    </p:embeddedFont>
    <p:embeddedFont>
      <p:font typeface="字由文艺黑" charset="1" panose="00020600040101010101"/>
      <p:regular r:id="rId56"/>
    </p:embeddedFont>
    <p:embeddedFont>
      <p:font typeface="Arimo Bold" charset="1" panose="020B0704020202020204"/>
      <p:regular r:id="rId57"/>
    </p:embeddedFont>
    <p:embeddedFont>
      <p:font typeface="Arial MT Pro" charset="1" panose="020B0502020202020204"/>
      <p:regular r:id="rId58"/>
    </p:embeddedFont>
    <p:embeddedFont>
      <p:font typeface="Arial MT Pro Bold" charset="1" panose="020B0802020202020204"/>
      <p:regular r:id="rId59"/>
    </p:embeddedFont>
    <p:embeddedFont>
      <p:font typeface="思源黑体 Bold" charset="1" panose="020B0800000000000000"/>
      <p:regular r:id="rId60"/>
    </p:embeddedFont>
    <p:embeddedFont>
      <p:font typeface="Arimo Bold Italics" charset="1" panose="020B0704020202090204"/>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11" Target="../media/image31.jpe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jpe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11" Target="../media/image34.jpeg" Type="http://schemas.openxmlformats.org/officeDocument/2006/relationships/image"/><Relationship Id="rId12" Target="../media/image35.jpeg" Type="http://schemas.openxmlformats.org/officeDocument/2006/relationships/image"/><Relationship Id="rId13" Target="../media/image36.jpe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11" Target="../media/image40.jpeg" Type="http://schemas.openxmlformats.org/officeDocument/2006/relationships/image"/><Relationship Id="rId12" Target="../media/image41.jpeg" Type="http://schemas.openxmlformats.org/officeDocument/2006/relationships/image"/><Relationship Id="rId13" Target="../media/image38.png" Type="http://schemas.openxmlformats.org/officeDocument/2006/relationships/image"/><Relationship Id="rId14" Target="../media/image42.jpe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jpeg" Type="http://schemas.openxmlformats.org/officeDocument/2006/relationships/image"/><Relationship Id="rId11" Target="../media/image44.jpeg" Type="http://schemas.openxmlformats.org/officeDocument/2006/relationships/image"/><Relationship Id="rId12" Target="../media/image45.jpeg" Type="http://schemas.openxmlformats.org/officeDocument/2006/relationships/image"/><Relationship Id="rId13" Target="../media/image38.pn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6.jpeg" Type="http://schemas.openxmlformats.org/officeDocument/2006/relationships/image"/><Relationship Id="rId7" Target="../media/image47.jpeg" Type="http://schemas.openxmlformats.org/officeDocument/2006/relationships/image"/><Relationship Id="rId8" Target="../media/image48.jpeg" Type="http://schemas.openxmlformats.org/officeDocument/2006/relationships/image"/><Relationship Id="rId9"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1.jpeg" Type="http://schemas.openxmlformats.org/officeDocument/2006/relationships/image"/><Relationship Id="rId7" Target="../media/image62.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1.jpeg" Type="http://schemas.openxmlformats.org/officeDocument/2006/relationships/image"/><Relationship Id="rId7" Target="../media/image72.jpeg" Type="http://schemas.openxmlformats.org/officeDocument/2006/relationships/image"/><Relationship Id="rId8" Target="../media/image73.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4.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5.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6.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7.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2" Target="../media/image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10294844" y="-546018"/>
            <a:ext cx="6964456" cy="6479972"/>
          </a:xfrm>
          <a:custGeom>
            <a:avLst/>
            <a:gdLst/>
            <a:ahLst/>
            <a:cxnLst/>
            <a:rect r="r" b="b" t="t" l="l"/>
            <a:pathLst>
              <a:path h="6479972" w="6964456">
                <a:moveTo>
                  <a:pt x="0" y="0"/>
                </a:moveTo>
                <a:lnTo>
                  <a:pt x="6964456" y="0"/>
                </a:lnTo>
                <a:lnTo>
                  <a:pt x="6964456" y="6479972"/>
                </a:lnTo>
                <a:lnTo>
                  <a:pt x="0" y="6479972"/>
                </a:lnTo>
                <a:lnTo>
                  <a:pt x="0" y="0"/>
                </a:lnTo>
                <a:close/>
              </a:path>
            </a:pathLst>
          </a:custGeom>
          <a:blipFill>
            <a:blip r:embed="rId3">
              <a:alphaModFix amt="49000"/>
            </a:blip>
            <a:stretch>
              <a:fillRect l="0" t="0" r="0" b="0"/>
            </a:stretch>
          </a:blipFill>
        </p:spPr>
      </p:sp>
      <p:sp>
        <p:nvSpPr>
          <p:cNvPr name="Freeform 4" id="4"/>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5" id="5"/>
          <p:cNvSpPr/>
          <p:nvPr/>
        </p:nvSpPr>
        <p:spPr>
          <a:xfrm>
            <a:off x="3975433" y="9239250"/>
            <a:ext cx="13283867" cy="0"/>
          </a:xfrm>
          <a:prstGeom prst="line">
            <a:avLst/>
          </a:prstGeom>
          <a:ln cap="flat" w="9525">
            <a:solidFill>
              <a:srgbClr val="000000"/>
            </a:solidFill>
            <a:prstDash val="solid"/>
            <a:headEnd type="none" len="sm" w="sm"/>
            <a:tailEnd type="none" len="sm" w="sm"/>
          </a:ln>
        </p:spPr>
      </p:sp>
      <p:sp>
        <p:nvSpPr>
          <p:cNvPr name="AutoShape 6" id="6"/>
          <p:cNvSpPr/>
          <p:nvPr/>
        </p:nvSpPr>
        <p:spPr>
          <a:xfrm>
            <a:off x="1126655" y="2948544"/>
            <a:ext cx="0" cy="2985410"/>
          </a:xfrm>
          <a:prstGeom prst="line">
            <a:avLst/>
          </a:prstGeom>
          <a:ln cap="flat" w="9525">
            <a:solidFill>
              <a:srgbClr val="000000"/>
            </a:solidFill>
            <a:prstDash val="solid"/>
            <a:headEnd type="none" len="sm" w="sm"/>
            <a:tailEnd type="none" len="sm" w="sm"/>
          </a:ln>
        </p:spPr>
      </p:sp>
      <p:sp>
        <p:nvSpPr>
          <p:cNvPr name="AutoShape 7" id="7"/>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845770" y="6283447"/>
            <a:ext cx="973091" cy="592542"/>
            <a:chOff x="0" y="0"/>
            <a:chExt cx="1297455" cy="790056"/>
          </a:xfrm>
        </p:grpSpPr>
        <p:grpSp>
          <p:nvGrpSpPr>
            <p:cNvPr name="Group 9" id="9"/>
            <p:cNvGrpSpPr/>
            <p:nvPr/>
          </p:nvGrpSpPr>
          <p:grpSpPr>
            <a:xfrm rot="0">
              <a:off x="0" y="251932"/>
              <a:ext cx="1297455" cy="538123"/>
              <a:chOff x="0" y="0"/>
              <a:chExt cx="812800" cy="337111"/>
            </a:xfrm>
          </p:grpSpPr>
          <p:sp>
            <p:nvSpPr>
              <p:cNvPr name="Freeform 10" id="10"/>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1" id="11"/>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2" id="12"/>
            <p:cNvGrpSpPr/>
            <p:nvPr/>
          </p:nvGrpSpPr>
          <p:grpSpPr>
            <a:xfrm rot="0">
              <a:off x="0" y="0"/>
              <a:ext cx="1297455" cy="538123"/>
              <a:chOff x="0" y="0"/>
              <a:chExt cx="812800" cy="337111"/>
            </a:xfrm>
          </p:grpSpPr>
          <p:sp>
            <p:nvSpPr>
              <p:cNvPr name="Freeform 13" id="13"/>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4" id="14"/>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845770" y="739790"/>
            <a:ext cx="5868317" cy="535152"/>
            <a:chOff x="0" y="0"/>
            <a:chExt cx="7824423" cy="713536"/>
          </a:xfrm>
        </p:grpSpPr>
        <p:grpSp>
          <p:nvGrpSpPr>
            <p:cNvPr name="Group 26" id="26"/>
            <p:cNvGrpSpPr/>
            <p:nvPr/>
          </p:nvGrpSpPr>
          <p:grpSpPr>
            <a:xfrm rot="0">
              <a:off x="0" y="0"/>
              <a:ext cx="5537174" cy="713536"/>
              <a:chOff x="0" y="0"/>
              <a:chExt cx="3153739" cy="406400"/>
            </a:xfrm>
          </p:grpSpPr>
          <p:sp>
            <p:nvSpPr>
              <p:cNvPr name="Freeform 27" id="27"/>
              <p:cNvSpPr/>
              <p:nvPr/>
            </p:nvSpPr>
            <p:spPr>
              <a:xfrm flipH="false" flipV="false" rot="0">
                <a:off x="0" y="0"/>
                <a:ext cx="3153739" cy="406400"/>
              </a:xfrm>
              <a:custGeom>
                <a:avLst/>
                <a:gdLst/>
                <a:ahLst/>
                <a:cxnLst/>
                <a:rect r="r" b="b" t="t" l="l"/>
                <a:pathLst>
                  <a:path h="406400" w="3153739">
                    <a:moveTo>
                      <a:pt x="2950539" y="0"/>
                    </a:moveTo>
                    <a:cubicBezTo>
                      <a:pt x="3062763" y="0"/>
                      <a:pt x="3153739" y="90976"/>
                      <a:pt x="3153739" y="203200"/>
                    </a:cubicBezTo>
                    <a:cubicBezTo>
                      <a:pt x="3153739" y="315424"/>
                      <a:pt x="3062763" y="406400"/>
                      <a:pt x="29505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00000"/>
                </a:solidFill>
                <a:prstDash val="solid"/>
                <a:miter/>
              </a:ln>
            </p:spPr>
          </p:sp>
          <p:sp>
            <p:nvSpPr>
              <p:cNvPr name="TextBox 28" id="28"/>
              <p:cNvSpPr txBox="true"/>
              <p:nvPr/>
            </p:nvSpPr>
            <p:spPr>
              <a:xfrm>
                <a:off x="0" y="-57150"/>
                <a:ext cx="3153739" cy="463550"/>
              </a:xfrm>
              <a:prstGeom prst="rect">
                <a:avLst/>
              </a:prstGeom>
            </p:spPr>
            <p:txBody>
              <a:bodyPr anchor="ctr" rtlCol="false" tIns="50800" lIns="50800" bIns="50800" rIns="50800"/>
              <a:lstStyle/>
              <a:p>
                <a:pPr algn="ctr">
                  <a:lnSpc>
                    <a:spcPts val="2592"/>
                  </a:lnSpc>
                </a:pPr>
              </a:p>
            </p:txBody>
          </p:sp>
        </p:grpSp>
        <p:sp>
          <p:nvSpPr>
            <p:cNvPr name="TextBox 29" id="29"/>
            <p:cNvSpPr txBox="true"/>
            <p:nvPr/>
          </p:nvSpPr>
          <p:spPr>
            <a:xfrm rot="0">
              <a:off x="473957" y="97815"/>
              <a:ext cx="7350466" cy="470281"/>
            </a:xfrm>
            <a:prstGeom prst="rect">
              <a:avLst/>
            </a:prstGeom>
          </p:spPr>
          <p:txBody>
            <a:bodyPr anchor="t" rtlCol="false" tIns="0" lIns="0" bIns="0" rIns="0">
              <a:spAutoFit/>
            </a:bodyPr>
            <a:lstStyle/>
            <a:p>
              <a:pPr algn="l">
                <a:lnSpc>
                  <a:spcPts val="3023"/>
                </a:lnSpc>
              </a:pPr>
            </a:p>
          </p:txBody>
        </p:sp>
      </p:grpSp>
      <p:sp>
        <p:nvSpPr>
          <p:cNvPr name="Freeform 30" id="30"/>
          <p:cNvSpPr/>
          <p:nvPr/>
        </p:nvSpPr>
        <p:spPr>
          <a:xfrm flipH="false" flipV="false" rot="0">
            <a:off x="845770" y="2208392"/>
            <a:ext cx="561771" cy="561771"/>
          </a:xfrm>
          <a:custGeom>
            <a:avLst/>
            <a:gdLst/>
            <a:ahLst/>
            <a:cxnLst/>
            <a:rect r="r" b="b" t="t" l="l"/>
            <a:pathLst>
              <a:path h="561771" w="561771">
                <a:moveTo>
                  <a:pt x="0" y="0"/>
                </a:moveTo>
                <a:lnTo>
                  <a:pt x="561770" y="0"/>
                </a:lnTo>
                <a:lnTo>
                  <a:pt x="561770" y="561771"/>
                </a:lnTo>
                <a:lnTo>
                  <a:pt x="0" y="561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1" id="31"/>
          <p:cNvGrpSpPr/>
          <p:nvPr/>
        </p:nvGrpSpPr>
        <p:grpSpPr>
          <a:xfrm rot="0">
            <a:off x="15850824" y="1079735"/>
            <a:ext cx="837080" cy="837080"/>
            <a:chOff x="0" y="0"/>
            <a:chExt cx="1116107" cy="1116107"/>
          </a:xfrm>
        </p:grpSpPr>
        <p:grpSp>
          <p:nvGrpSpPr>
            <p:cNvPr name="Group 32" id="32"/>
            <p:cNvGrpSpPr/>
            <p:nvPr/>
          </p:nvGrpSpPr>
          <p:grpSpPr>
            <a:xfrm rot="0">
              <a:off x="0" y="0"/>
              <a:ext cx="1116107" cy="111610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591"/>
                  </a:lnSpc>
                </a:pPr>
              </a:p>
            </p:txBody>
          </p:sp>
        </p:grpSp>
        <p:sp>
          <p:nvSpPr>
            <p:cNvPr name="Freeform 35" id="35"/>
            <p:cNvSpPr/>
            <p:nvPr/>
          </p:nvSpPr>
          <p:spPr>
            <a:xfrm flipH="false" flipV="false" rot="0">
              <a:off x="208577" y="246171"/>
              <a:ext cx="698952" cy="590615"/>
            </a:xfrm>
            <a:custGeom>
              <a:avLst/>
              <a:gdLst/>
              <a:ahLst/>
              <a:cxnLst/>
              <a:rect r="r" b="b" t="t" l="l"/>
              <a:pathLst>
                <a:path h="590615" w="698952">
                  <a:moveTo>
                    <a:pt x="0" y="0"/>
                  </a:moveTo>
                  <a:lnTo>
                    <a:pt x="698953" y="0"/>
                  </a:lnTo>
                  <a:lnTo>
                    <a:pt x="698953" y="590615"/>
                  </a:lnTo>
                  <a:lnTo>
                    <a:pt x="0" y="59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6" id="36"/>
          <p:cNvGrpSpPr/>
          <p:nvPr/>
        </p:nvGrpSpPr>
        <p:grpSpPr>
          <a:xfrm rot="0">
            <a:off x="14583597" y="1498276"/>
            <a:ext cx="1195692" cy="1195692"/>
            <a:chOff x="0" y="0"/>
            <a:chExt cx="1594256" cy="1594256"/>
          </a:xfrm>
        </p:grpSpPr>
        <p:grpSp>
          <p:nvGrpSpPr>
            <p:cNvPr name="Group 37" id="37"/>
            <p:cNvGrpSpPr/>
            <p:nvPr/>
          </p:nvGrpSpPr>
          <p:grpSpPr>
            <a:xfrm rot="0">
              <a:off x="0" y="0"/>
              <a:ext cx="1594256" cy="1594256"/>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9" id="39"/>
              <p:cNvSpPr txBox="true"/>
              <p:nvPr/>
            </p:nvSpPr>
            <p:spPr>
              <a:xfrm>
                <a:off x="76200" y="19050"/>
                <a:ext cx="660400" cy="717550"/>
              </a:xfrm>
              <a:prstGeom prst="rect">
                <a:avLst/>
              </a:prstGeom>
            </p:spPr>
            <p:txBody>
              <a:bodyPr anchor="ctr" rtlCol="false" tIns="50800" lIns="50800" bIns="50800" rIns="50800"/>
              <a:lstStyle/>
              <a:p>
                <a:pPr algn="ctr">
                  <a:lnSpc>
                    <a:spcPts val="2591"/>
                  </a:lnSpc>
                </a:pPr>
              </a:p>
            </p:txBody>
          </p:sp>
        </p:grpSp>
        <p:sp>
          <p:nvSpPr>
            <p:cNvPr name="Freeform 40" id="40"/>
            <p:cNvSpPr/>
            <p:nvPr/>
          </p:nvSpPr>
          <p:spPr>
            <a:xfrm flipH="false" flipV="false" rot="0">
              <a:off x="383933" y="326590"/>
              <a:ext cx="826390" cy="941077"/>
            </a:xfrm>
            <a:custGeom>
              <a:avLst/>
              <a:gdLst/>
              <a:ahLst/>
              <a:cxnLst/>
              <a:rect r="r" b="b" t="t" l="l"/>
              <a:pathLst>
                <a:path h="941077" w="826390">
                  <a:moveTo>
                    <a:pt x="0" y="0"/>
                  </a:moveTo>
                  <a:lnTo>
                    <a:pt x="826390" y="0"/>
                  </a:lnTo>
                  <a:lnTo>
                    <a:pt x="826390" y="941077"/>
                  </a:lnTo>
                  <a:lnTo>
                    <a:pt x="0" y="9410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41" id="41"/>
          <p:cNvSpPr txBox="true"/>
          <p:nvPr/>
        </p:nvSpPr>
        <p:spPr>
          <a:xfrm rot="0">
            <a:off x="16867386" y="5387448"/>
            <a:ext cx="212432" cy="3405631"/>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PRESENTATION</a:t>
            </a:r>
          </a:p>
        </p:txBody>
      </p:sp>
      <p:sp>
        <p:nvSpPr>
          <p:cNvPr name="TextBox 42" id="42"/>
          <p:cNvSpPr txBox="true"/>
          <p:nvPr/>
        </p:nvSpPr>
        <p:spPr>
          <a:xfrm rot="0">
            <a:off x="3975433" y="2449235"/>
            <a:ext cx="1357139" cy="1880616"/>
          </a:xfrm>
          <a:prstGeom prst="rect">
            <a:avLst/>
          </a:prstGeom>
        </p:spPr>
        <p:txBody>
          <a:bodyPr anchor="t" rtlCol="false" tIns="0" lIns="0" bIns="0" rIns="0">
            <a:spAutoFit/>
          </a:bodyPr>
          <a:lstStyle/>
          <a:p>
            <a:pPr algn="ctr">
              <a:lnSpc>
                <a:spcPts val="15551"/>
              </a:lnSpc>
            </a:pPr>
            <a:r>
              <a:rPr lang="en-US" sz="10800">
                <a:solidFill>
                  <a:srgbClr val="000000"/>
                </a:solidFill>
                <a:latin typeface="字由文艺黑"/>
                <a:ea typeface="字由文艺黑"/>
                <a:cs typeface="字由文艺黑"/>
                <a:sym typeface="字由文艺黑"/>
              </a:rPr>
              <a:t>“</a:t>
            </a:r>
          </a:p>
        </p:txBody>
      </p:sp>
      <p:sp>
        <p:nvSpPr>
          <p:cNvPr name="TextBox 43" id="43"/>
          <p:cNvSpPr txBox="true"/>
          <p:nvPr/>
        </p:nvSpPr>
        <p:spPr>
          <a:xfrm rot="0">
            <a:off x="4907765" y="3542470"/>
            <a:ext cx="8086767" cy="2099814"/>
          </a:xfrm>
          <a:prstGeom prst="rect">
            <a:avLst/>
          </a:prstGeom>
        </p:spPr>
        <p:txBody>
          <a:bodyPr anchor="t" rtlCol="false" tIns="0" lIns="0" bIns="0" rIns="0">
            <a:spAutoFit/>
          </a:bodyPr>
          <a:lstStyle/>
          <a:p>
            <a:pPr algn="ctr">
              <a:lnSpc>
                <a:spcPts val="8346"/>
              </a:lnSpc>
              <a:spcBef>
                <a:spcPct val="0"/>
              </a:spcBef>
            </a:pPr>
            <a:r>
              <a:rPr lang="en-US" b="true" sz="5795">
                <a:solidFill>
                  <a:srgbClr val="000000"/>
                </a:solidFill>
                <a:latin typeface="Arimo Bold"/>
                <a:ea typeface="Arimo Bold"/>
                <a:cs typeface="Arimo Bold"/>
                <a:sym typeface="Arimo Bold"/>
              </a:rPr>
              <a:t>关于残障人士日常出行和运动的调研汇报</a:t>
            </a:r>
          </a:p>
        </p:txBody>
      </p:sp>
      <p:sp>
        <p:nvSpPr>
          <p:cNvPr name="TextBox 44" id="44"/>
          <p:cNvSpPr txBox="true"/>
          <p:nvPr/>
        </p:nvSpPr>
        <p:spPr>
          <a:xfrm rot="0">
            <a:off x="3975433" y="3042615"/>
            <a:ext cx="7300897" cy="497994"/>
          </a:xfrm>
          <a:prstGeom prst="rect">
            <a:avLst/>
          </a:prstGeom>
        </p:spPr>
        <p:txBody>
          <a:bodyPr anchor="t" rtlCol="false" tIns="0" lIns="0" bIns="0" rIns="0">
            <a:spAutoFit/>
          </a:bodyPr>
          <a:lstStyle/>
          <a:p>
            <a:pPr algn="ctr">
              <a:lnSpc>
                <a:spcPts val="3922"/>
              </a:lnSpc>
              <a:spcBef>
                <a:spcPct val="0"/>
              </a:spcBef>
            </a:pPr>
            <a:r>
              <a:rPr lang="en-US" b="true" sz="2724">
                <a:solidFill>
                  <a:srgbClr val="000000"/>
                </a:solidFill>
                <a:latin typeface="Arimo Bold"/>
                <a:ea typeface="Arimo Bold"/>
                <a:cs typeface="Arimo Bold"/>
                <a:sym typeface="Arimo Bold"/>
              </a:rPr>
              <a:t>disabilities and daily travelling</a:t>
            </a:r>
          </a:p>
        </p:txBody>
      </p:sp>
      <p:sp>
        <p:nvSpPr>
          <p:cNvPr name="TextBox 45" id="45"/>
          <p:cNvSpPr txBox="true"/>
          <p:nvPr/>
        </p:nvSpPr>
        <p:spPr>
          <a:xfrm rot="0">
            <a:off x="397669" y="7142689"/>
            <a:ext cx="5279876" cy="2019661"/>
          </a:xfrm>
          <a:prstGeom prst="rect">
            <a:avLst/>
          </a:prstGeom>
        </p:spPr>
        <p:txBody>
          <a:bodyPr anchor="t" rtlCol="false" tIns="0" lIns="0" bIns="0" rIns="0">
            <a:spAutoFit/>
          </a:bodyPr>
          <a:lstStyle/>
          <a:p>
            <a:pPr algn="l">
              <a:lnSpc>
                <a:spcPts val="4032"/>
              </a:lnSpc>
            </a:pPr>
            <a:r>
              <a:rPr lang="en-US" sz="2800" b="true">
                <a:solidFill>
                  <a:srgbClr val="000000"/>
                </a:solidFill>
                <a:latin typeface="Arimo Bold"/>
                <a:ea typeface="Arimo Bold"/>
                <a:cs typeface="Arimo Bold"/>
                <a:sym typeface="Arimo Bold"/>
              </a:rPr>
              <a:t>美术设计以及用户调研：王嘉晟 </a:t>
            </a:r>
          </a:p>
          <a:p>
            <a:pPr algn="l">
              <a:lnSpc>
                <a:spcPts val="4032"/>
              </a:lnSpc>
            </a:pPr>
            <a:r>
              <a:rPr lang="en-US" sz="2800" b="true">
                <a:solidFill>
                  <a:srgbClr val="000000"/>
                </a:solidFill>
                <a:latin typeface="Arimo Bold"/>
                <a:ea typeface="Arimo Bold"/>
                <a:cs typeface="Arimo Bold"/>
                <a:sym typeface="Arimo Bold"/>
              </a:rPr>
              <a:t>数据整理：张皓宸 </a:t>
            </a:r>
          </a:p>
          <a:p>
            <a:pPr algn="l">
              <a:lnSpc>
                <a:spcPts val="4032"/>
              </a:lnSpc>
            </a:pPr>
            <a:r>
              <a:rPr lang="en-US" sz="2800" b="true">
                <a:solidFill>
                  <a:srgbClr val="000000"/>
                </a:solidFill>
                <a:latin typeface="Arimo Bold"/>
                <a:ea typeface="Arimo Bold"/>
                <a:cs typeface="Arimo Bold"/>
                <a:sym typeface="Arimo Bold"/>
              </a:rPr>
              <a:t>技术设计：詹允泽</a:t>
            </a:r>
          </a:p>
          <a:p>
            <a:pPr algn="l">
              <a:lnSpc>
                <a:spcPts val="4032"/>
              </a:lnSpc>
              <a:spcBef>
                <a:spcPct val="0"/>
              </a:spcBef>
            </a:pPr>
            <a:r>
              <a:rPr lang="en-US" b="true" sz="2800">
                <a:solidFill>
                  <a:srgbClr val="000000"/>
                </a:solidFill>
                <a:latin typeface="Arimo Bold"/>
                <a:ea typeface="Arimo Bold"/>
                <a:cs typeface="Arimo Bold"/>
                <a:sym typeface="Arimo Bold"/>
              </a:rPr>
              <a:t>指导老师：高诗湲</a:t>
            </a:r>
          </a:p>
        </p:txBody>
      </p:sp>
      <p:sp>
        <p:nvSpPr>
          <p:cNvPr name="TextBox 46" id="46"/>
          <p:cNvSpPr txBox="true"/>
          <p:nvPr/>
        </p:nvSpPr>
        <p:spPr>
          <a:xfrm rot="0">
            <a:off x="0" y="4951857"/>
            <a:ext cx="18288000" cy="326136"/>
          </a:xfrm>
          <a:prstGeom prst="rect">
            <a:avLst/>
          </a:prstGeom>
        </p:spPr>
        <p:txBody>
          <a:bodyPr anchor="t" rtlCol="false" tIns="0" lIns="0" bIns="0" rIns="0">
            <a:spAutoFit/>
          </a:bodyPr>
          <a:lstStyle/>
          <a:p>
            <a:pPr algn="ctr">
              <a:lnSpc>
                <a:spcPts val="2592"/>
              </a:lnSpc>
              <a:spcBef>
                <a:spcPct val="0"/>
              </a:spcBef>
            </a:pPr>
            <a:r>
              <a:rPr lang="en-US" sz="1800">
                <a:solidFill>
                  <a:srgbClr val="000000"/>
                </a:solidFill>
                <a:latin typeface="Arimo"/>
                <a:ea typeface="Arimo"/>
                <a:cs typeface="Arimo"/>
                <a:sym typeface="Arimo"/>
              </a:rPr>
              <a:t> F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093778" y="962534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268041" y="8412839"/>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16537754" y="1028700"/>
            <a:ext cx="542064" cy="542064"/>
            <a:chOff x="0" y="0"/>
            <a:chExt cx="722752" cy="722752"/>
          </a:xfrm>
        </p:grpSpPr>
        <p:grpSp>
          <p:nvGrpSpPr>
            <p:cNvPr name="Group 26" id="26"/>
            <p:cNvGrpSpPr/>
            <p:nvPr/>
          </p:nvGrpSpPr>
          <p:grpSpPr>
            <a:xfrm rot="0">
              <a:off x="0" y="0"/>
              <a:ext cx="722752" cy="7227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9" id="29"/>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15783728" y="1028700"/>
            <a:ext cx="542064" cy="542064"/>
            <a:chOff x="0" y="0"/>
            <a:chExt cx="722752" cy="722752"/>
          </a:xfrm>
        </p:grpSpPr>
        <p:grpSp>
          <p:nvGrpSpPr>
            <p:cNvPr name="Group 31" id="31"/>
            <p:cNvGrpSpPr/>
            <p:nvPr/>
          </p:nvGrpSpPr>
          <p:grpSpPr>
            <a:xfrm rot="0">
              <a:off x="0" y="0"/>
              <a:ext cx="722752" cy="72275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4" id="34"/>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aphicFrame>
        <p:nvGraphicFramePr>
          <p:cNvPr name="Table 35" id="35"/>
          <p:cNvGraphicFramePr>
            <a:graphicFrameLocks noGrp="true"/>
          </p:cNvGraphicFramePr>
          <p:nvPr/>
        </p:nvGraphicFramePr>
        <p:xfrm>
          <a:off x="1630149" y="706082"/>
          <a:ext cx="14907605" cy="8874837"/>
        </p:xfrm>
        <a:graphic>
          <a:graphicData uri="http://schemas.openxmlformats.org/drawingml/2006/table">
            <a:tbl>
              <a:tblPr/>
              <a:tblGrid>
                <a:gridCol w="3740326"/>
                <a:gridCol w="11167280"/>
              </a:tblGrid>
              <a:tr h="1281853">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项目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内容</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853">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热爱的活动</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仰卧起坐/俯卧撑</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853">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装备需求</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重物压脚</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853">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运意目的</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CB6CE6"/>
                          </a:solidFill>
                          <a:latin typeface="Arimo Bold"/>
                          <a:ea typeface="Arimo Bold"/>
                          <a:cs typeface="Arimo Bold"/>
                          <a:sym typeface="Arimo Bold"/>
                        </a:rPr>
                        <a:t>释放压力</a:t>
                      </a:r>
                      <a:r>
                        <a:rPr lang="en-US" sz="4200" b="true">
                          <a:solidFill>
                            <a:srgbClr val="000000"/>
                          </a:solidFill>
                          <a:latin typeface="Arimo Bold"/>
                          <a:ea typeface="Arimo Bold"/>
                          <a:cs typeface="Arimo Bold"/>
                          <a:sym typeface="Arimo Bold"/>
                        </a:rPr>
                        <a:t>，享受</a:t>
                      </a:r>
                      <a:r>
                        <a:rPr lang="en-US" sz="4200" b="true">
                          <a:solidFill>
                            <a:srgbClr val="CB6CE6"/>
                          </a:solidFill>
                          <a:latin typeface="Arimo Bold"/>
                          <a:ea typeface="Arimo Bold"/>
                          <a:cs typeface="Arimo Bold"/>
                          <a:sym typeface="Arimo Bold"/>
                        </a:rPr>
                        <a:t>精神集中</a:t>
                      </a:r>
                      <a:r>
                        <a:rPr lang="en-US" sz="4200" b="true">
                          <a:solidFill>
                            <a:srgbClr val="000000"/>
                          </a:solidFill>
                          <a:latin typeface="Arimo Bold"/>
                          <a:ea typeface="Arimo Bold"/>
                          <a:cs typeface="Arimo Bold"/>
                          <a:sym typeface="Arimo Bold"/>
                        </a:rPr>
                        <a:t>的感觉，</a:t>
                      </a:r>
                      <a:r>
                        <a:rPr lang="en-US" sz="4200" b="true">
                          <a:solidFill>
                            <a:srgbClr val="CB6CE6"/>
                          </a:solidFill>
                          <a:latin typeface="Arimo Bold"/>
                          <a:ea typeface="Arimo Bold"/>
                          <a:cs typeface="Arimo Bold"/>
                          <a:sym typeface="Arimo Bold"/>
                        </a:rPr>
                        <a:t>缓解胸闷</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747425">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遇到困难</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880"/>
                        </a:lnSpc>
                        <a:defRPr/>
                      </a:pPr>
                      <a:r>
                        <a:rPr lang="en-US" sz="4200" b="true">
                          <a:solidFill>
                            <a:srgbClr val="000000"/>
                          </a:solidFill>
                          <a:latin typeface="Arimo Bold"/>
                          <a:ea typeface="Arimo Bold"/>
                          <a:cs typeface="Arimo Bold"/>
                          <a:sym typeface="Arimo Bold"/>
                        </a:rPr>
                        <a:t>1. </a:t>
                      </a:r>
                      <a:r>
                        <a:rPr lang="en-US" sz="4200" b="true">
                          <a:solidFill>
                            <a:srgbClr val="CB6CE6"/>
                          </a:solidFill>
                          <a:latin typeface="Arimo Bold"/>
                          <a:ea typeface="Arimo Bold"/>
                          <a:cs typeface="Arimo Bold"/>
                          <a:sym typeface="Arimo Bold"/>
                        </a:rPr>
                        <a:t>俯卧撑</a:t>
                      </a:r>
                      <a:r>
                        <a:rPr lang="en-US" sz="4200" b="true">
                          <a:solidFill>
                            <a:srgbClr val="000000"/>
                          </a:solidFill>
                          <a:latin typeface="Arimo Bold"/>
                          <a:ea typeface="Arimo Bold"/>
                          <a:cs typeface="Arimo Bold"/>
                          <a:sym typeface="Arimo Bold"/>
                        </a:rPr>
                        <a:t>时</a:t>
                      </a:r>
                      <a:r>
                        <a:rPr lang="en-US" sz="4200" b="true">
                          <a:solidFill>
                            <a:srgbClr val="CB6CE6"/>
                          </a:solidFill>
                          <a:latin typeface="Arimo Bold"/>
                          <a:ea typeface="Arimo Bold"/>
                          <a:cs typeface="Arimo Bold"/>
                          <a:sym typeface="Arimo Bold"/>
                        </a:rPr>
                        <a:t>腿部残疾压不住重物</a:t>
                      </a:r>
                      <a:endParaRPr lang="en-US" sz="1100"/>
                    </a:p>
                    <a:p>
                      <a:pPr algn="l">
                        <a:lnSpc>
                          <a:spcPts val="5880"/>
                        </a:lnSpc>
                      </a:pPr>
                      <a:r>
                        <a:rPr lang="en-US" sz="4200" b="true">
                          <a:solidFill>
                            <a:srgbClr val="000000"/>
                          </a:solidFill>
                          <a:latin typeface="Arimo Bold"/>
                          <a:ea typeface="Arimo Bold"/>
                          <a:cs typeface="Arimo Bold"/>
                          <a:sym typeface="Arimo Bold"/>
                        </a:rPr>
                        <a:t>2. </a:t>
                      </a:r>
                      <a:r>
                        <a:rPr lang="en-US" sz="4200" b="true">
                          <a:solidFill>
                            <a:srgbClr val="CB6CE6"/>
                          </a:solidFill>
                          <a:latin typeface="Arimo Bold"/>
                          <a:ea typeface="Arimo Bold"/>
                          <a:cs typeface="Arimo Bold"/>
                          <a:sym typeface="Arimo Bold"/>
                        </a:rPr>
                        <a:t>受力不均匀</a:t>
                      </a:r>
                      <a:r>
                        <a:rPr lang="en-US" sz="4200" b="true">
                          <a:solidFill>
                            <a:srgbClr val="000000"/>
                          </a:solidFill>
                          <a:latin typeface="Arimo Bold"/>
                          <a:ea typeface="Arimo Bold"/>
                          <a:cs typeface="Arimo Bold"/>
                          <a:sym typeface="Arimo Bold"/>
                        </a:rPr>
                        <a:t>，单回合做的次数不多</a:t>
                      </a:r>
                    </a:p>
                    <a:p>
                      <a:pPr algn="l">
                        <a:lnSpc>
                          <a:spcPts val="5880"/>
                        </a:lnSpc>
                      </a:pPr>
                      <a:r>
                        <a:rPr lang="en-US" sz="4200" b="true">
                          <a:solidFill>
                            <a:srgbClr val="000000"/>
                          </a:solidFill>
                          <a:latin typeface="Arimo Bold"/>
                          <a:ea typeface="Arimo Bold"/>
                          <a:cs typeface="Arimo Bold"/>
                          <a:sym typeface="Arimo Bold"/>
                        </a:rPr>
                        <a:t>3. </a:t>
                      </a:r>
                      <a:r>
                        <a:rPr lang="en-US" sz="4200" b="true">
                          <a:solidFill>
                            <a:srgbClr val="CB6CE6"/>
                          </a:solidFill>
                          <a:latin typeface="Arimo Bold"/>
                          <a:ea typeface="Arimo Bold"/>
                          <a:cs typeface="Arimo Bold"/>
                          <a:sym typeface="Arimo Bold"/>
                        </a:rPr>
                        <a:t>行动不方便</a:t>
                      </a:r>
                      <a:r>
                        <a:rPr lang="en-US" sz="4200" b="true">
                          <a:solidFill>
                            <a:srgbClr val="000000"/>
                          </a:solidFill>
                          <a:latin typeface="Arimo Bold"/>
                          <a:ea typeface="Arimo Bold"/>
                          <a:cs typeface="Arimo Bold"/>
                          <a:sym typeface="Arimo Bold"/>
                        </a:rPr>
                        <a:t>，打消运动积极性</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6" id="36"/>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7" id="37"/>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3302911" y="3475674"/>
            <a:ext cx="10906024" cy="9993422"/>
          </a:xfrm>
          <a:custGeom>
            <a:avLst/>
            <a:gdLst/>
            <a:ahLst/>
            <a:cxnLst/>
            <a:rect r="r" b="b" t="t" l="l"/>
            <a:pathLst>
              <a:path h="9993422" w="10906024">
                <a:moveTo>
                  <a:pt x="0" y="0"/>
                </a:moveTo>
                <a:lnTo>
                  <a:pt x="10906024" y="0"/>
                </a:lnTo>
                <a:lnTo>
                  <a:pt x="10906024" y="9993422"/>
                </a:lnTo>
                <a:lnTo>
                  <a:pt x="0" y="9993422"/>
                </a:lnTo>
                <a:lnTo>
                  <a:pt x="0" y="0"/>
                </a:lnTo>
                <a:close/>
              </a:path>
            </a:pathLst>
          </a:custGeom>
          <a:blipFill>
            <a:blip r:embed="rId3">
              <a:alphaModFix amt="87000"/>
            </a:blip>
            <a:stretch>
              <a:fillRect l="0" t="-154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16687904" y="8683467"/>
            <a:ext cx="571396" cy="219224"/>
            <a:chOff x="0" y="0"/>
            <a:chExt cx="761861" cy="292299"/>
          </a:xfrm>
        </p:grpSpPr>
        <p:grpSp>
          <p:nvGrpSpPr>
            <p:cNvPr name="Group 8" id="8"/>
            <p:cNvGrpSpPr/>
            <p:nvPr/>
          </p:nvGrpSpPr>
          <p:grpSpPr>
            <a:xfrm rot="5400000">
              <a:off x="-18269" y="18269"/>
              <a:ext cx="292299" cy="25576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1" id="11"/>
            <p:cNvGrpSpPr/>
            <p:nvPr/>
          </p:nvGrpSpPr>
          <p:grpSpPr>
            <a:xfrm rot="5400000">
              <a:off x="232069" y="18269"/>
              <a:ext cx="292299" cy="25576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3" id="13"/>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5400000">
              <a:off x="487831" y="18269"/>
              <a:ext cx="292299" cy="255762"/>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6" id="16"/>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17" id="17"/>
          <p:cNvGrpSpPr/>
          <p:nvPr/>
        </p:nvGrpSpPr>
        <p:grpSpPr>
          <a:xfrm rot="0">
            <a:off x="16537754" y="1028700"/>
            <a:ext cx="542064" cy="542064"/>
            <a:chOff x="0" y="0"/>
            <a:chExt cx="722752" cy="722752"/>
          </a:xfrm>
        </p:grpSpPr>
        <p:grpSp>
          <p:nvGrpSpPr>
            <p:cNvPr name="Group 18" id="18"/>
            <p:cNvGrpSpPr/>
            <p:nvPr/>
          </p:nvGrpSpPr>
          <p:grpSpPr>
            <a:xfrm rot="0">
              <a:off x="0" y="0"/>
              <a:ext cx="722752" cy="7227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1" id="21"/>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2" id="22"/>
          <p:cNvGrpSpPr/>
          <p:nvPr/>
        </p:nvGrpSpPr>
        <p:grpSpPr>
          <a:xfrm rot="0">
            <a:off x="15783728" y="1028700"/>
            <a:ext cx="542064" cy="542064"/>
            <a:chOff x="0" y="0"/>
            <a:chExt cx="722752" cy="722752"/>
          </a:xfrm>
        </p:grpSpPr>
        <p:grpSp>
          <p:nvGrpSpPr>
            <p:cNvPr name="Group 23" id="23"/>
            <p:cNvGrpSpPr/>
            <p:nvPr/>
          </p:nvGrpSpPr>
          <p:grpSpPr>
            <a:xfrm rot="0">
              <a:off x="0" y="0"/>
              <a:ext cx="722752" cy="72275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6" id="26"/>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7" id="27"/>
          <p:cNvGrpSpPr/>
          <p:nvPr/>
        </p:nvGrpSpPr>
        <p:grpSpPr>
          <a:xfrm rot="0">
            <a:off x="1028700" y="901715"/>
            <a:ext cx="5868317" cy="535152"/>
            <a:chOff x="0" y="0"/>
            <a:chExt cx="7824423" cy="713536"/>
          </a:xfrm>
        </p:grpSpPr>
        <p:grpSp>
          <p:nvGrpSpPr>
            <p:cNvPr name="Group 28" id="28"/>
            <p:cNvGrpSpPr/>
            <p:nvPr/>
          </p:nvGrpSpPr>
          <p:grpSpPr>
            <a:xfrm rot="0">
              <a:off x="0" y="0"/>
              <a:ext cx="5537174" cy="713536"/>
              <a:chOff x="0" y="0"/>
              <a:chExt cx="3153739" cy="406400"/>
            </a:xfrm>
          </p:grpSpPr>
          <p:sp>
            <p:nvSpPr>
              <p:cNvPr name="Freeform 29" id="29"/>
              <p:cNvSpPr/>
              <p:nvPr/>
            </p:nvSpPr>
            <p:spPr>
              <a:xfrm flipH="false" flipV="false" rot="0">
                <a:off x="0" y="0"/>
                <a:ext cx="3153739" cy="406400"/>
              </a:xfrm>
              <a:custGeom>
                <a:avLst/>
                <a:gdLst/>
                <a:ahLst/>
                <a:cxnLst/>
                <a:rect r="r" b="b" t="t" l="l"/>
                <a:pathLst>
                  <a:path h="406400" w="3153739">
                    <a:moveTo>
                      <a:pt x="2950539" y="0"/>
                    </a:moveTo>
                    <a:cubicBezTo>
                      <a:pt x="3062763" y="0"/>
                      <a:pt x="3153739" y="90976"/>
                      <a:pt x="3153739" y="203200"/>
                    </a:cubicBezTo>
                    <a:cubicBezTo>
                      <a:pt x="3153739" y="315424"/>
                      <a:pt x="3062763" y="406400"/>
                      <a:pt x="29505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00000"/>
                </a:solidFill>
                <a:prstDash val="solid"/>
                <a:miter/>
              </a:ln>
            </p:spPr>
          </p:sp>
          <p:sp>
            <p:nvSpPr>
              <p:cNvPr name="TextBox 30" id="30"/>
              <p:cNvSpPr txBox="true"/>
              <p:nvPr/>
            </p:nvSpPr>
            <p:spPr>
              <a:xfrm>
                <a:off x="0" y="-57150"/>
                <a:ext cx="3153739" cy="463550"/>
              </a:xfrm>
              <a:prstGeom prst="rect">
                <a:avLst/>
              </a:prstGeom>
            </p:spPr>
            <p:txBody>
              <a:bodyPr anchor="ctr" rtlCol="false" tIns="50800" lIns="50800" bIns="50800" rIns="50800"/>
              <a:lstStyle/>
              <a:p>
                <a:pPr algn="ctr">
                  <a:lnSpc>
                    <a:spcPts val="2592"/>
                  </a:lnSpc>
                </a:pPr>
              </a:p>
            </p:txBody>
          </p:sp>
        </p:grpSp>
        <p:sp>
          <p:nvSpPr>
            <p:cNvPr name="TextBox 31" id="31"/>
            <p:cNvSpPr txBox="true"/>
            <p:nvPr/>
          </p:nvSpPr>
          <p:spPr>
            <a:xfrm rot="0">
              <a:off x="473957" y="97815"/>
              <a:ext cx="7350466" cy="470281"/>
            </a:xfrm>
            <a:prstGeom prst="rect">
              <a:avLst/>
            </a:prstGeom>
          </p:spPr>
          <p:txBody>
            <a:bodyPr anchor="t" rtlCol="false" tIns="0" lIns="0" bIns="0" rIns="0">
              <a:spAutoFit/>
            </a:bodyPr>
            <a:lstStyle/>
            <a:p>
              <a:pPr algn="l">
                <a:lnSpc>
                  <a:spcPts val="3023"/>
                </a:lnSpc>
              </a:pPr>
              <a:r>
                <a:rPr lang="en-US" sz="2099" spc="514" b="true">
                  <a:solidFill>
                    <a:srgbClr val="000000"/>
                  </a:solidFill>
                  <a:latin typeface="思源黑体 Bold"/>
                  <a:ea typeface="思源黑体 Bold"/>
                  <a:cs typeface="思源黑体 Bold"/>
                  <a:sym typeface="思源黑体 Bold"/>
                </a:rPr>
                <a:t>P2    用  户  画  像</a:t>
              </a:r>
            </a:p>
          </p:txBody>
        </p:sp>
      </p:grpSp>
      <p:grpSp>
        <p:nvGrpSpPr>
          <p:cNvPr name="Group 32" id="32"/>
          <p:cNvGrpSpPr/>
          <p:nvPr/>
        </p:nvGrpSpPr>
        <p:grpSpPr>
          <a:xfrm rot="0">
            <a:off x="5470580" y="712572"/>
            <a:ext cx="2298659" cy="858192"/>
            <a:chOff x="0" y="0"/>
            <a:chExt cx="605408" cy="226026"/>
          </a:xfrm>
        </p:grpSpPr>
        <p:sp>
          <p:nvSpPr>
            <p:cNvPr name="Freeform 33" id="33"/>
            <p:cNvSpPr/>
            <p:nvPr/>
          </p:nvSpPr>
          <p:spPr>
            <a:xfrm flipH="false" flipV="false" rot="0">
              <a:off x="0" y="0"/>
              <a:ext cx="605408" cy="226026"/>
            </a:xfrm>
            <a:custGeom>
              <a:avLst/>
              <a:gdLst/>
              <a:ahLst/>
              <a:cxnLst/>
              <a:rect r="r" b="b" t="t" l="l"/>
              <a:pathLst>
                <a:path h="226026" w="605408">
                  <a:moveTo>
                    <a:pt x="43784" y="0"/>
                  </a:moveTo>
                  <a:lnTo>
                    <a:pt x="561624" y="0"/>
                  </a:lnTo>
                  <a:cubicBezTo>
                    <a:pt x="573236" y="0"/>
                    <a:pt x="584373" y="4613"/>
                    <a:pt x="592584" y="12824"/>
                  </a:cubicBezTo>
                  <a:cubicBezTo>
                    <a:pt x="600795" y="21035"/>
                    <a:pt x="605408" y="32172"/>
                    <a:pt x="605408" y="43784"/>
                  </a:cubicBezTo>
                  <a:lnTo>
                    <a:pt x="605408" y="182242"/>
                  </a:lnTo>
                  <a:cubicBezTo>
                    <a:pt x="605408" y="193854"/>
                    <a:pt x="600795" y="204991"/>
                    <a:pt x="592584" y="213202"/>
                  </a:cubicBezTo>
                  <a:cubicBezTo>
                    <a:pt x="584373" y="221413"/>
                    <a:pt x="573236" y="226026"/>
                    <a:pt x="561624" y="226026"/>
                  </a:cubicBezTo>
                  <a:lnTo>
                    <a:pt x="43784" y="226026"/>
                  </a:lnTo>
                  <a:cubicBezTo>
                    <a:pt x="19603" y="226026"/>
                    <a:pt x="0" y="206423"/>
                    <a:pt x="0" y="182242"/>
                  </a:cubicBezTo>
                  <a:lnTo>
                    <a:pt x="0" y="43784"/>
                  </a:lnTo>
                  <a:cubicBezTo>
                    <a:pt x="0" y="32172"/>
                    <a:pt x="4613" y="21035"/>
                    <a:pt x="12824" y="12824"/>
                  </a:cubicBezTo>
                  <a:cubicBezTo>
                    <a:pt x="21035" y="4613"/>
                    <a:pt x="32172" y="0"/>
                    <a:pt x="43784" y="0"/>
                  </a:cubicBezTo>
                  <a:close/>
                </a:path>
              </a:pathLst>
            </a:custGeom>
            <a:gradFill rotWithShape="true">
              <a:gsLst>
                <a:gs pos="0">
                  <a:srgbClr val="CDFFD8">
                    <a:alpha val="100000"/>
                  </a:srgbClr>
                </a:gs>
                <a:gs pos="100000">
                  <a:srgbClr val="94B9FF">
                    <a:alpha val="100000"/>
                  </a:srgbClr>
                </a:gs>
              </a:gsLst>
              <a:lin ang="0"/>
            </a:gradFill>
          </p:spPr>
        </p:sp>
        <p:sp>
          <p:nvSpPr>
            <p:cNvPr name="TextBox 34" id="34"/>
            <p:cNvSpPr txBox="true"/>
            <p:nvPr/>
          </p:nvSpPr>
          <p:spPr>
            <a:xfrm>
              <a:off x="0" y="-19050"/>
              <a:ext cx="605408" cy="245076"/>
            </a:xfrm>
            <a:prstGeom prst="rect">
              <a:avLst/>
            </a:prstGeom>
          </p:spPr>
          <p:txBody>
            <a:bodyPr anchor="ctr" rtlCol="false" tIns="50800" lIns="50800" bIns="50800" rIns="50800"/>
            <a:lstStyle/>
            <a:p>
              <a:pPr algn="ctr">
                <a:lnSpc>
                  <a:spcPts val="3553"/>
                </a:lnSpc>
              </a:pPr>
              <a:r>
                <a:rPr lang="en-US" b="true" sz="2961">
                  <a:solidFill>
                    <a:srgbClr val="000000"/>
                  </a:solidFill>
                  <a:latin typeface="Arimo Bold"/>
                  <a:ea typeface="Arimo Bold"/>
                  <a:cs typeface="Arimo Bold"/>
                  <a:sym typeface="Arimo Bold"/>
                </a:rPr>
                <a:t>残友集团</a:t>
              </a:r>
            </a:p>
          </p:txBody>
        </p:sp>
      </p:grpSp>
      <p:sp>
        <p:nvSpPr>
          <p:cNvPr name="TextBox 35" id="35"/>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6" id="36"/>
          <p:cNvSpPr txBox="true"/>
          <p:nvPr/>
        </p:nvSpPr>
        <p:spPr>
          <a:xfrm rot="0">
            <a:off x="1708936" y="1889827"/>
            <a:ext cx="3683779" cy="1740070"/>
          </a:xfrm>
          <a:prstGeom prst="rect">
            <a:avLst/>
          </a:prstGeom>
        </p:spPr>
        <p:txBody>
          <a:bodyPr anchor="t" rtlCol="false" tIns="0" lIns="0" bIns="0" rIns="0">
            <a:spAutoFit/>
          </a:bodyPr>
          <a:lstStyle/>
          <a:p>
            <a:pPr algn="ctr">
              <a:lnSpc>
                <a:spcPts val="13923"/>
              </a:lnSpc>
              <a:spcBef>
                <a:spcPct val="0"/>
              </a:spcBef>
            </a:pPr>
            <a:r>
              <a:rPr lang="en-US" b="true" sz="9669">
                <a:solidFill>
                  <a:srgbClr val="000000"/>
                </a:solidFill>
                <a:latin typeface="Arimo Bold"/>
                <a:ea typeface="Arimo Bold"/>
                <a:cs typeface="Arimo Bold"/>
                <a:sym typeface="Arimo Bold"/>
              </a:rPr>
              <a:t>冯雄波</a:t>
            </a:r>
          </a:p>
        </p:txBody>
      </p:sp>
      <p:sp>
        <p:nvSpPr>
          <p:cNvPr name="TextBox 37" id="37"/>
          <p:cNvSpPr txBox="true"/>
          <p:nvPr/>
        </p:nvSpPr>
        <p:spPr>
          <a:xfrm rot="0">
            <a:off x="1708936" y="4087097"/>
            <a:ext cx="2167266"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性别：男    </a:t>
            </a:r>
          </a:p>
        </p:txBody>
      </p:sp>
      <p:sp>
        <p:nvSpPr>
          <p:cNvPr name="TextBox 38" id="38"/>
          <p:cNvSpPr txBox="true"/>
          <p:nvPr/>
        </p:nvSpPr>
        <p:spPr>
          <a:xfrm rot="0">
            <a:off x="845770" y="6067425"/>
            <a:ext cx="5495924"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工作：软件开发工程师</a:t>
            </a:r>
          </a:p>
        </p:txBody>
      </p:sp>
      <p:sp>
        <p:nvSpPr>
          <p:cNvPr name="TextBox 39" id="39"/>
          <p:cNvSpPr txBox="true"/>
          <p:nvPr/>
        </p:nvSpPr>
        <p:spPr>
          <a:xfrm rot="0">
            <a:off x="1708936" y="4900401"/>
            <a:ext cx="3090451"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年龄：23岁    </a:t>
            </a:r>
          </a:p>
        </p:txBody>
      </p:sp>
      <p:sp>
        <p:nvSpPr>
          <p:cNvPr name="TextBox 40" id="40"/>
          <p:cNvSpPr txBox="true"/>
          <p:nvPr/>
        </p:nvSpPr>
        <p:spPr>
          <a:xfrm rot="0">
            <a:off x="648579" y="7191375"/>
            <a:ext cx="6239878" cy="132663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障碍类型：矮小症</a:t>
            </a:r>
          </a:p>
          <a:p>
            <a:pPr algn="ctr">
              <a:lnSpc>
                <a:spcPts val="5274"/>
              </a:lnSpc>
              <a:spcBef>
                <a:spcPct val="0"/>
              </a:spcBef>
            </a:pPr>
            <a:r>
              <a:rPr lang="en-US" b="true" sz="3662">
                <a:solidFill>
                  <a:srgbClr val="000000"/>
                </a:solidFill>
                <a:latin typeface="Arimo Bold"/>
                <a:ea typeface="Arimo Bold"/>
                <a:cs typeface="Arimo Bold"/>
                <a:sym typeface="Arimo Bold"/>
              </a:rPr>
              <a:t>致残原因：天生残疾</a:t>
            </a:r>
          </a:p>
        </p:txBody>
      </p:sp>
      <p:sp>
        <p:nvSpPr>
          <p:cNvPr name="Freeform 41" id="41"/>
          <p:cNvSpPr/>
          <p:nvPr/>
        </p:nvSpPr>
        <p:spPr>
          <a:xfrm flipH="false" flipV="false" rot="0">
            <a:off x="8285986" y="1528921"/>
            <a:ext cx="7135792" cy="8143557"/>
          </a:xfrm>
          <a:custGeom>
            <a:avLst/>
            <a:gdLst/>
            <a:ahLst/>
            <a:cxnLst/>
            <a:rect r="r" b="b" t="t" l="l"/>
            <a:pathLst>
              <a:path h="8143557" w="7135792">
                <a:moveTo>
                  <a:pt x="0" y="0"/>
                </a:moveTo>
                <a:lnTo>
                  <a:pt x="7135792" y="0"/>
                </a:lnTo>
                <a:lnTo>
                  <a:pt x="7135792" y="8143558"/>
                </a:lnTo>
                <a:lnTo>
                  <a:pt x="0" y="8143558"/>
                </a:lnTo>
                <a:lnTo>
                  <a:pt x="0" y="0"/>
                </a:lnTo>
                <a:close/>
              </a:path>
            </a:pathLst>
          </a:custGeom>
          <a:blipFill>
            <a:blip r:embed="rId10"/>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093778" y="962534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268041" y="8412839"/>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16537754" y="1028700"/>
            <a:ext cx="542064" cy="542064"/>
            <a:chOff x="0" y="0"/>
            <a:chExt cx="722752" cy="722752"/>
          </a:xfrm>
        </p:grpSpPr>
        <p:grpSp>
          <p:nvGrpSpPr>
            <p:cNvPr name="Group 26" id="26"/>
            <p:cNvGrpSpPr/>
            <p:nvPr/>
          </p:nvGrpSpPr>
          <p:grpSpPr>
            <a:xfrm rot="0">
              <a:off x="0" y="0"/>
              <a:ext cx="722752" cy="7227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9" id="29"/>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15783728" y="1028700"/>
            <a:ext cx="542064" cy="542064"/>
            <a:chOff x="0" y="0"/>
            <a:chExt cx="722752" cy="722752"/>
          </a:xfrm>
        </p:grpSpPr>
        <p:grpSp>
          <p:nvGrpSpPr>
            <p:cNvPr name="Group 31" id="31"/>
            <p:cNvGrpSpPr/>
            <p:nvPr/>
          </p:nvGrpSpPr>
          <p:grpSpPr>
            <a:xfrm rot="0">
              <a:off x="0" y="0"/>
              <a:ext cx="722752" cy="72275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4" id="34"/>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aphicFrame>
        <p:nvGraphicFramePr>
          <p:cNvPr name="Table 35" id="35"/>
          <p:cNvGraphicFramePr>
            <a:graphicFrameLocks noGrp="true"/>
          </p:cNvGraphicFramePr>
          <p:nvPr/>
        </p:nvGraphicFramePr>
        <p:xfrm>
          <a:off x="1418186" y="395779"/>
          <a:ext cx="13727366" cy="8874837"/>
        </p:xfrm>
        <a:graphic>
          <a:graphicData uri="http://schemas.openxmlformats.org/drawingml/2006/table">
            <a:tbl>
              <a:tblPr/>
              <a:tblGrid>
                <a:gridCol w="3741150"/>
                <a:gridCol w="9986216"/>
              </a:tblGrid>
              <a:tr h="1281853">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项目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内容</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853">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热爱的活动</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跑步（快走）/骑行自行车</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853">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装备需求</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自行车</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853">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运意目的</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CB6CE6"/>
                          </a:solidFill>
                          <a:latin typeface="Arimo Bold"/>
                          <a:ea typeface="Arimo Bold"/>
                          <a:cs typeface="Arimo Bold"/>
                          <a:sym typeface="Arimo Bold"/>
                        </a:rPr>
                        <a:t>锻炼身体</a:t>
                      </a:r>
                      <a:r>
                        <a:rPr lang="en-US" sz="4200" b="true">
                          <a:solidFill>
                            <a:srgbClr val="000000"/>
                          </a:solidFill>
                          <a:latin typeface="Arimo Bold"/>
                          <a:ea typeface="Arimo Bold"/>
                          <a:cs typeface="Arimo Bold"/>
                          <a:sym typeface="Arimo Bold"/>
                        </a:rPr>
                        <a:t>，</a:t>
                      </a:r>
                      <a:r>
                        <a:rPr lang="en-US" sz="4200" b="true">
                          <a:solidFill>
                            <a:srgbClr val="CB6CE6"/>
                          </a:solidFill>
                          <a:latin typeface="Arimo Bold"/>
                          <a:ea typeface="Arimo Bold"/>
                          <a:cs typeface="Arimo Bold"/>
                          <a:sym typeface="Arimo Bold"/>
                        </a:rPr>
                        <a:t>找寻乐趣</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747425">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遇到困难</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880"/>
                        </a:lnSpc>
                        <a:defRPr/>
                      </a:pPr>
                      <a:r>
                        <a:rPr lang="en-US" sz="4200" b="true">
                          <a:solidFill>
                            <a:srgbClr val="000000"/>
                          </a:solidFill>
                          <a:latin typeface="Arimo Bold"/>
                          <a:ea typeface="Arimo Bold"/>
                          <a:cs typeface="Arimo Bold"/>
                          <a:sym typeface="Arimo Bold"/>
                        </a:rPr>
                        <a:t>1. 身体原因导致</a:t>
                      </a:r>
                      <a:r>
                        <a:rPr lang="en-US" sz="4200" b="true">
                          <a:solidFill>
                            <a:srgbClr val="CB6CE6"/>
                          </a:solidFill>
                          <a:latin typeface="Arimo Bold"/>
                          <a:ea typeface="Arimo Bold"/>
                          <a:cs typeface="Arimo Bold"/>
                          <a:sym typeface="Arimo Bold"/>
                        </a:rPr>
                        <a:t>无法单次长距离跑步</a:t>
                      </a:r>
                      <a:endParaRPr lang="en-US" sz="1100"/>
                    </a:p>
                    <a:p>
                      <a:pPr algn="l">
                        <a:lnSpc>
                          <a:spcPts val="5880"/>
                        </a:lnSpc>
                      </a:pPr>
                      <a:r>
                        <a:rPr lang="en-US" sz="4200" b="true">
                          <a:solidFill>
                            <a:srgbClr val="000000"/>
                          </a:solidFill>
                          <a:latin typeface="Arimo Bold"/>
                          <a:ea typeface="Arimo Bold"/>
                          <a:cs typeface="Arimo Bold"/>
                          <a:sym typeface="Arimo Bold"/>
                        </a:rPr>
                        <a:t>2. 体型原因</a:t>
                      </a:r>
                      <a:r>
                        <a:rPr lang="en-US" sz="4200" b="true">
                          <a:solidFill>
                            <a:srgbClr val="CB6CE6"/>
                          </a:solidFill>
                          <a:latin typeface="Arimo Bold"/>
                          <a:ea typeface="Arimo Bold"/>
                          <a:cs typeface="Arimo Bold"/>
                          <a:sym typeface="Arimo Bold"/>
                        </a:rPr>
                        <a:t>找不到适配的单车</a:t>
                      </a:r>
                    </a:p>
                    <a:p>
                      <a:pPr algn="l">
                        <a:lnSpc>
                          <a:spcPts val="5880"/>
                        </a:lnSpc>
                      </a:pPr>
                      <a:r>
                        <a:rPr lang="en-US" sz="4200" b="true">
                          <a:solidFill>
                            <a:srgbClr val="000000"/>
                          </a:solidFill>
                          <a:latin typeface="Arimo Bold"/>
                          <a:ea typeface="Arimo Bold"/>
                          <a:cs typeface="Arimo Bold"/>
                          <a:sym typeface="Arimo Bold"/>
                        </a:rPr>
                        <a:t>3. </a:t>
                      </a:r>
                      <a:r>
                        <a:rPr lang="en-US" sz="4200" b="true">
                          <a:solidFill>
                            <a:srgbClr val="CB6CE6"/>
                          </a:solidFill>
                          <a:latin typeface="Arimo Bold"/>
                          <a:ea typeface="Arimo Bold"/>
                          <a:cs typeface="Arimo Bold"/>
                          <a:sym typeface="Arimo Bold"/>
                        </a:rPr>
                        <a:t>现存单车种类</a:t>
                      </a:r>
                      <a:r>
                        <a:rPr lang="en-US" sz="4200" b="true">
                          <a:solidFill>
                            <a:srgbClr val="000000"/>
                          </a:solidFill>
                          <a:latin typeface="Arimo Bold"/>
                          <a:ea typeface="Arimo Bold"/>
                          <a:cs typeface="Arimo Bold"/>
                          <a:sym typeface="Arimo Bold"/>
                        </a:rPr>
                        <a:t>无法实现</a:t>
                      </a:r>
                      <a:r>
                        <a:rPr lang="en-US" sz="4200" b="true">
                          <a:solidFill>
                            <a:srgbClr val="CB6CE6"/>
                          </a:solidFill>
                          <a:latin typeface="Arimo Bold"/>
                          <a:ea typeface="Arimo Bold"/>
                          <a:cs typeface="Arimo Bold"/>
                          <a:sym typeface="Arimo Bold"/>
                        </a:rPr>
                        <a:t>通勤需要</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6" id="36"/>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7" id="37"/>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3302911" y="3475674"/>
            <a:ext cx="10906024" cy="9993422"/>
          </a:xfrm>
          <a:custGeom>
            <a:avLst/>
            <a:gdLst/>
            <a:ahLst/>
            <a:cxnLst/>
            <a:rect r="r" b="b" t="t" l="l"/>
            <a:pathLst>
              <a:path h="9993422" w="10906024">
                <a:moveTo>
                  <a:pt x="0" y="0"/>
                </a:moveTo>
                <a:lnTo>
                  <a:pt x="10906024" y="0"/>
                </a:lnTo>
                <a:lnTo>
                  <a:pt x="10906024" y="9993422"/>
                </a:lnTo>
                <a:lnTo>
                  <a:pt x="0" y="9993422"/>
                </a:lnTo>
                <a:lnTo>
                  <a:pt x="0" y="0"/>
                </a:lnTo>
                <a:close/>
              </a:path>
            </a:pathLst>
          </a:custGeom>
          <a:blipFill>
            <a:blip r:embed="rId3">
              <a:alphaModFix amt="87000"/>
            </a:blip>
            <a:stretch>
              <a:fillRect l="0" t="-154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16687904" y="8683467"/>
            <a:ext cx="571396" cy="219224"/>
            <a:chOff x="0" y="0"/>
            <a:chExt cx="761861" cy="292299"/>
          </a:xfrm>
        </p:grpSpPr>
        <p:grpSp>
          <p:nvGrpSpPr>
            <p:cNvPr name="Group 8" id="8"/>
            <p:cNvGrpSpPr/>
            <p:nvPr/>
          </p:nvGrpSpPr>
          <p:grpSpPr>
            <a:xfrm rot="5400000">
              <a:off x="-18269" y="18269"/>
              <a:ext cx="292299" cy="25576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1" id="11"/>
            <p:cNvGrpSpPr/>
            <p:nvPr/>
          </p:nvGrpSpPr>
          <p:grpSpPr>
            <a:xfrm rot="5400000">
              <a:off x="232069" y="18269"/>
              <a:ext cx="292299" cy="25576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3" id="13"/>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5400000">
              <a:off x="487831" y="18269"/>
              <a:ext cx="292299" cy="255762"/>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6" id="16"/>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17" id="17"/>
          <p:cNvGrpSpPr/>
          <p:nvPr/>
        </p:nvGrpSpPr>
        <p:grpSpPr>
          <a:xfrm rot="0">
            <a:off x="16537754" y="1028700"/>
            <a:ext cx="542064" cy="542064"/>
            <a:chOff x="0" y="0"/>
            <a:chExt cx="722752" cy="722752"/>
          </a:xfrm>
        </p:grpSpPr>
        <p:grpSp>
          <p:nvGrpSpPr>
            <p:cNvPr name="Group 18" id="18"/>
            <p:cNvGrpSpPr/>
            <p:nvPr/>
          </p:nvGrpSpPr>
          <p:grpSpPr>
            <a:xfrm rot="0">
              <a:off x="0" y="0"/>
              <a:ext cx="722752" cy="7227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1" id="21"/>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2" id="22"/>
          <p:cNvGrpSpPr/>
          <p:nvPr/>
        </p:nvGrpSpPr>
        <p:grpSpPr>
          <a:xfrm rot="0">
            <a:off x="15783728" y="1028700"/>
            <a:ext cx="542064" cy="542064"/>
            <a:chOff x="0" y="0"/>
            <a:chExt cx="722752" cy="722752"/>
          </a:xfrm>
        </p:grpSpPr>
        <p:grpSp>
          <p:nvGrpSpPr>
            <p:cNvPr name="Group 23" id="23"/>
            <p:cNvGrpSpPr/>
            <p:nvPr/>
          </p:nvGrpSpPr>
          <p:grpSpPr>
            <a:xfrm rot="0">
              <a:off x="0" y="0"/>
              <a:ext cx="722752" cy="72275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6" id="26"/>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7" id="27"/>
          <p:cNvGrpSpPr/>
          <p:nvPr/>
        </p:nvGrpSpPr>
        <p:grpSpPr>
          <a:xfrm rot="0">
            <a:off x="1028700" y="901715"/>
            <a:ext cx="5868317" cy="535152"/>
            <a:chOff x="0" y="0"/>
            <a:chExt cx="7824423" cy="713536"/>
          </a:xfrm>
        </p:grpSpPr>
        <p:grpSp>
          <p:nvGrpSpPr>
            <p:cNvPr name="Group 28" id="28"/>
            <p:cNvGrpSpPr/>
            <p:nvPr/>
          </p:nvGrpSpPr>
          <p:grpSpPr>
            <a:xfrm rot="0">
              <a:off x="0" y="0"/>
              <a:ext cx="5537174" cy="713536"/>
              <a:chOff x="0" y="0"/>
              <a:chExt cx="3153739" cy="406400"/>
            </a:xfrm>
          </p:grpSpPr>
          <p:sp>
            <p:nvSpPr>
              <p:cNvPr name="Freeform 29" id="29"/>
              <p:cNvSpPr/>
              <p:nvPr/>
            </p:nvSpPr>
            <p:spPr>
              <a:xfrm flipH="false" flipV="false" rot="0">
                <a:off x="0" y="0"/>
                <a:ext cx="3153739" cy="406400"/>
              </a:xfrm>
              <a:custGeom>
                <a:avLst/>
                <a:gdLst/>
                <a:ahLst/>
                <a:cxnLst/>
                <a:rect r="r" b="b" t="t" l="l"/>
                <a:pathLst>
                  <a:path h="406400" w="3153739">
                    <a:moveTo>
                      <a:pt x="2950539" y="0"/>
                    </a:moveTo>
                    <a:cubicBezTo>
                      <a:pt x="3062763" y="0"/>
                      <a:pt x="3153739" y="90976"/>
                      <a:pt x="3153739" y="203200"/>
                    </a:cubicBezTo>
                    <a:cubicBezTo>
                      <a:pt x="3153739" y="315424"/>
                      <a:pt x="3062763" y="406400"/>
                      <a:pt x="29505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00000"/>
                </a:solidFill>
                <a:prstDash val="solid"/>
                <a:miter/>
              </a:ln>
            </p:spPr>
          </p:sp>
          <p:sp>
            <p:nvSpPr>
              <p:cNvPr name="TextBox 30" id="30"/>
              <p:cNvSpPr txBox="true"/>
              <p:nvPr/>
            </p:nvSpPr>
            <p:spPr>
              <a:xfrm>
                <a:off x="0" y="-57150"/>
                <a:ext cx="3153739" cy="463550"/>
              </a:xfrm>
              <a:prstGeom prst="rect">
                <a:avLst/>
              </a:prstGeom>
            </p:spPr>
            <p:txBody>
              <a:bodyPr anchor="ctr" rtlCol="false" tIns="50800" lIns="50800" bIns="50800" rIns="50800"/>
              <a:lstStyle/>
              <a:p>
                <a:pPr algn="ctr">
                  <a:lnSpc>
                    <a:spcPts val="2592"/>
                  </a:lnSpc>
                </a:pPr>
              </a:p>
            </p:txBody>
          </p:sp>
        </p:grpSp>
        <p:sp>
          <p:nvSpPr>
            <p:cNvPr name="TextBox 31" id="31"/>
            <p:cNvSpPr txBox="true"/>
            <p:nvPr/>
          </p:nvSpPr>
          <p:spPr>
            <a:xfrm rot="0">
              <a:off x="473957" y="97815"/>
              <a:ext cx="7350466" cy="470281"/>
            </a:xfrm>
            <a:prstGeom prst="rect">
              <a:avLst/>
            </a:prstGeom>
          </p:spPr>
          <p:txBody>
            <a:bodyPr anchor="t" rtlCol="false" tIns="0" lIns="0" bIns="0" rIns="0">
              <a:spAutoFit/>
            </a:bodyPr>
            <a:lstStyle/>
            <a:p>
              <a:pPr algn="l">
                <a:lnSpc>
                  <a:spcPts val="3023"/>
                </a:lnSpc>
              </a:pPr>
              <a:r>
                <a:rPr lang="en-US" sz="2099" spc="514" b="true">
                  <a:solidFill>
                    <a:srgbClr val="000000"/>
                  </a:solidFill>
                  <a:latin typeface="思源黑体 Bold"/>
                  <a:ea typeface="思源黑体 Bold"/>
                  <a:cs typeface="思源黑体 Bold"/>
                  <a:sym typeface="思源黑体 Bold"/>
                </a:rPr>
                <a:t>P2    用  户  画  像</a:t>
              </a:r>
            </a:p>
          </p:txBody>
        </p:sp>
      </p:grpSp>
      <p:grpSp>
        <p:nvGrpSpPr>
          <p:cNvPr name="Group 32" id="32"/>
          <p:cNvGrpSpPr/>
          <p:nvPr/>
        </p:nvGrpSpPr>
        <p:grpSpPr>
          <a:xfrm rot="0">
            <a:off x="5470580" y="712572"/>
            <a:ext cx="2298659" cy="858192"/>
            <a:chOff x="0" y="0"/>
            <a:chExt cx="605408" cy="226026"/>
          </a:xfrm>
        </p:grpSpPr>
        <p:sp>
          <p:nvSpPr>
            <p:cNvPr name="Freeform 33" id="33"/>
            <p:cNvSpPr/>
            <p:nvPr/>
          </p:nvSpPr>
          <p:spPr>
            <a:xfrm flipH="false" flipV="false" rot="0">
              <a:off x="0" y="0"/>
              <a:ext cx="605408" cy="226026"/>
            </a:xfrm>
            <a:custGeom>
              <a:avLst/>
              <a:gdLst/>
              <a:ahLst/>
              <a:cxnLst/>
              <a:rect r="r" b="b" t="t" l="l"/>
              <a:pathLst>
                <a:path h="226026" w="605408">
                  <a:moveTo>
                    <a:pt x="43784" y="0"/>
                  </a:moveTo>
                  <a:lnTo>
                    <a:pt x="561624" y="0"/>
                  </a:lnTo>
                  <a:cubicBezTo>
                    <a:pt x="573236" y="0"/>
                    <a:pt x="584373" y="4613"/>
                    <a:pt x="592584" y="12824"/>
                  </a:cubicBezTo>
                  <a:cubicBezTo>
                    <a:pt x="600795" y="21035"/>
                    <a:pt x="605408" y="32172"/>
                    <a:pt x="605408" y="43784"/>
                  </a:cubicBezTo>
                  <a:lnTo>
                    <a:pt x="605408" y="182242"/>
                  </a:lnTo>
                  <a:cubicBezTo>
                    <a:pt x="605408" y="193854"/>
                    <a:pt x="600795" y="204991"/>
                    <a:pt x="592584" y="213202"/>
                  </a:cubicBezTo>
                  <a:cubicBezTo>
                    <a:pt x="584373" y="221413"/>
                    <a:pt x="573236" y="226026"/>
                    <a:pt x="561624" y="226026"/>
                  </a:cubicBezTo>
                  <a:lnTo>
                    <a:pt x="43784" y="226026"/>
                  </a:lnTo>
                  <a:cubicBezTo>
                    <a:pt x="19603" y="226026"/>
                    <a:pt x="0" y="206423"/>
                    <a:pt x="0" y="182242"/>
                  </a:cubicBezTo>
                  <a:lnTo>
                    <a:pt x="0" y="43784"/>
                  </a:lnTo>
                  <a:cubicBezTo>
                    <a:pt x="0" y="32172"/>
                    <a:pt x="4613" y="21035"/>
                    <a:pt x="12824" y="12824"/>
                  </a:cubicBezTo>
                  <a:cubicBezTo>
                    <a:pt x="21035" y="4613"/>
                    <a:pt x="32172" y="0"/>
                    <a:pt x="43784" y="0"/>
                  </a:cubicBezTo>
                  <a:close/>
                </a:path>
              </a:pathLst>
            </a:custGeom>
            <a:gradFill rotWithShape="true">
              <a:gsLst>
                <a:gs pos="0">
                  <a:srgbClr val="CDFFD8">
                    <a:alpha val="100000"/>
                  </a:srgbClr>
                </a:gs>
                <a:gs pos="100000">
                  <a:srgbClr val="94B9FF">
                    <a:alpha val="100000"/>
                  </a:srgbClr>
                </a:gs>
              </a:gsLst>
              <a:lin ang="0"/>
            </a:gradFill>
          </p:spPr>
        </p:sp>
        <p:sp>
          <p:nvSpPr>
            <p:cNvPr name="TextBox 34" id="34"/>
            <p:cNvSpPr txBox="true"/>
            <p:nvPr/>
          </p:nvSpPr>
          <p:spPr>
            <a:xfrm>
              <a:off x="0" y="-19050"/>
              <a:ext cx="605408" cy="245076"/>
            </a:xfrm>
            <a:prstGeom prst="rect">
              <a:avLst/>
            </a:prstGeom>
          </p:spPr>
          <p:txBody>
            <a:bodyPr anchor="ctr" rtlCol="false" tIns="50800" lIns="50800" bIns="50800" rIns="50800"/>
            <a:lstStyle/>
            <a:p>
              <a:pPr algn="ctr">
                <a:lnSpc>
                  <a:spcPts val="3553"/>
                </a:lnSpc>
              </a:pPr>
              <a:r>
                <a:rPr lang="en-US" b="true" sz="2961">
                  <a:solidFill>
                    <a:srgbClr val="000000"/>
                  </a:solidFill>
                  <a:latin typeface="Arimo Bold"/>
                  <a:ea typeface="Arimo Bold"/>
                  <a:cs typeface="Arimo Bold"/>
                  <a:sym typeface="Arimo Bold"/>
                </a:rPr>
                <a:t>残友集团</a:t>
              </a:r>
            </a:p>
          </p:txBody>
        </p:sp>
      </p:grpSp>
      <p:sp>
        <p:nvSpPr>
          <p:cNvPr name="Freeform 35" id="35"/>
          <p:cNvSpPr/>
          <p:nvPr/>
        </p:nvSpPr>
        <p:spPr>
          <a:xfrm flipH="false" flipV="false" rot="0">
            <a:off x="7113150" y="1820809"/>
            <a:ext cx="7854319" cy="7559782"/>
          </a:xfrm>
          <a:custGeom>
            <a:avLst/>
            <a:gdLst/>
            <a:ahLst/>
            <a:cxnLst/>
            <a:rect r="r" b="b" t="t" l="l"/>
            <a:pathLst>
              <a:path h="7559782" w="7854319">
                <a:moveTo>
                  <a:pt x="0" y="0"/>
                </a:moveTo>
                <a:lnTo>
                  <a:pt x="7854319" y="0"/>
                </a:lnTo>
                <a:lnTo>
                  <a:pt x="7854319" y="7559782"/>
                </a:lnTo>
                <a:lnTo>
                  <a:pt x="0" y="7559782"/>
                </a:lnTo>
                <a:lnTo>
                  <a:pt x="0" y="0"/>
                </a:lnTo>
                <a:close/>
              </a:path>
            </a:pathLst>
          </a:custGeom>
          <a:blipFill>
            <a:blip r:embed="rId10"/>
            <a:stretch>
              <a:fillRect l="0" t="0" r="0" b="0"/>
            </a:stretch>
          </a:blipFill>
        </p:spPr>
      </p:sp>
      <p:sp>
        <p:nvSpPr>
          <p:cNvPr name="TextBox 36" id="36"/>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7" id="37"/>
          <p:cNvSpPr txBox="true"/>
          <p:nvPr/>
        </p:nvSpPr>
        <p:spPr>
          <a:xfrm rot="0">
            <a:off x="1708936" y="1889827"/>
            <a:ext cx="3683779" cy="1740070"/>
          </a:xfrm>
          <a:prstGeom prst="rect">
            <a:avLst/>
          </a:prstGeom>
        </p:spPr>
        <p:txBody>
          <a:bodyPr anchor="t" rtlCol="false" tIns="0" lIns="0" bIns="0" rIns="0">
            <a:spAutoFit/>
          </a:bodyPr>
          <a:lstStyle/>
          <a:p>
            <a:pPr algn="ctr">
              <a:lnSpc>
                <a:spcPts val="13923"/>
              </a:lnSpc>
              <a:spcBef>
                <a:spcPct val="0"/>
              </a:spcBef>
            </a:pPr>
            <a:r>
              <a:rPr lang="en-US" b="true" sz="9669">
                <a:solidFill>
                  <a:srgbClr val="000000"/>
                </a:solidFill>
                <a:latin typeface="Arimo Bold"/>
                <a:ea typeface="Arimo Bold"/>
                <a:cs typeface="Arimo Bold"/>
                <a:sym typeface="Arimo Bold"/>
              </a:rPr>
              <a:t>马中元</a:t>
            </a:r>
          </a:p>
        </p:txBody>
      </p:sp>
      <p:sp>
        <p:nvSpPr>
          <p:cNvPr name="TextBox 38" id="38"/>
          <p:cNvSpPr txBox="true"/>
          <p:nvPr/>
        </p:nvSpPr>
        <p:spPr>
          <a:xfrm rot="0">
            <a:off x="1708936" y="4087097"/>
            <a:ext cx="2167266"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性别：男    </a:t>
            </a:r>
          </a:p>
        </p:txBody>
      </p:sp>
      <p:sp>
        <p:nvSpPr>
          <p:cNvPr name="TextBox 39" id="39"/>
          <p:cNvSpPr txBox="true"/>
          <p:nvPr/>
        </p:nvSpPr>
        <p:spPr>
          <a:xfrm rot="0">
            <a:off x="845770" y="6067425"/>
            <a:ext cx="5495924"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工作：人力资源总监</a:t>
            </a:r>
          </a:p>
        </p:txBody>
      </p:sp>
      <p:sp>
        <p:nvSpPr>
          <p:cNvPr name="TextBox 40" id="40"/>
          <p:cNvSpPr txBox="true"/>
          <p:nvPr/>
        </p:nvSpPr>
        <p:spPr>
          <a:xfrm rot="0">
            <a:off x="1708936" y="4900401"/>
            <a:ext cx="3090451"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年龄：40岁    </a:t>
            </a:r>
          </a:p>
        </p:txBody>
      </p:sp>
      <p:sp>
        <p:nvSpPr>
          <p:cNvPr name="TextBox 41" id="41"/>
          <p:cNvSpPr txBox="true"/>
          <p:nvPr/>
        </p:nvSpPr>
        <p:spPr>
          <a:xfrm rot="0">
            <a:off x="648579" y="7191375"/>
            <a:ext cx="6239878" cy="132663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障碍类型：矮小症</a:t>
            </a:r>
          </a:p>
          <a:p>
            <a:pPr algn="ctr">
              <a:lnSpc>
                <a:spcPts val="5274"/>
              </a:lnSpc>
              <a:spcBef>
                <a:spcPct val="0"/>
              </a:spcBef>
            </a:pPr>
            <a:r>
              <a:rPr lang="en-US" b="true" sz="3662">
                <a:solidFill>
                  <a:srgbClr val="000000"/>
                </a:solidFill>
                <a:latin typeface="Arimo Bold"/>
                <a:ea typeface="Arimo Bold"/>
                <a:cs typeface="Arimo Bold"/>
                <a:sym typeface="Arimo Bold"/>
              </a:rPr>
              <a:t>致残原因：天生残疾</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093778" y="962534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268041" y="8412839"/>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16537754" y="1028700"/>
            <a:ext cx="542064" cy="542064"/>
            <a:chOff x="0" y="0"/>
            <a:chExt cx="722752" cy="722752"/>
          </a:xfrm>
        </p:grpSpPr>
        <p:grpSp>
          <p:nvGrpSpPr>
            <p:cNvPr name="Group 26" id="26"/>
            <p:cNvGrpSpPr/>
            <p:nvPr/>
          </p:nvGrpSpPr>
          <p:grpSpPr>
            <a:xfrm rot="0">
              <a:off x="0" y="0"/>
              <a:ext cx="722752" cy="7227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9" id="29"/>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15783728" y="1028700"/>
            <a:ext cx="542064" cy="542064"/>
            <a:chOff x="0" y="0"/>
            <a:chExt cx="722752" cy="722752"/>
          </a:xfrm>
        </p:grpSpPr>
        <p:grpSp>
          <p:nvGrpSpPr>
            <p:cNvPr name="Group 31" id="31"/>
            <p:cNvGrpSpPr/>
            <p:nvPr/>
          </p:nvGrpSpPr>
          <p:grpSpPr>
            <a:xfrm rot="0">
              <a:off x="0" y="0"/>
              <a:ext cx="722752" cy="72275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4" id="34"/>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aphicFrame>
        <p:nvGraphicFramePr>
          <p:cNvPr name="Table 35" id="35"/>
          <p:cNvGraphicFramePr>
            <a:graphicFrameLocks noGrp="true"/>
          </p:cNvGraphicFramePr>
          <p:nvPr/>
        </p:nvGraphicFramePr>
        <p:xfrm>
          <a:off x="1265786" y="1028700"/>
          <a:ext cx="14155991" cy="9268152"/>
        </p:xfrm>
        <a:graphic>
          <a:graphicData uri="http://schemas.openxmlformats.org/drawingml/2006/table">
            <a:tbl>
              <a:tblPr/>
              <a:tblGrid>
                <a:gridCol w="3740834"/>
                <a:gridCol w="10415157"/>
              </a:tblGrid>
              <a:tr h="1281619">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项目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内容</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619">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热爱的活动</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散步/单杠/保健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619">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装备需求</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单杠/揉腹机/手腕理疗仪</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27635">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运意目的</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CB6CE6"/>
                          </a:solidFill>
                          <a:latin typeface="Arimo Bold"/>
                          <a:ea typeface="Arimo Bold"/>
                          <a:cs typeface="Arimo Bold"/>
                          <a:sym typeface="Arimo Bold"/>
                        </a:rPr>
                        <a:t>释放工作压力</a:t>
                      </a:r>
                      <a:r>
                        <a:rPr lang="en-US" sz="4200" b="true">
                          <a:solidFill>
                            <a:srgbClr val="000000"/>
                          </a:solidFill>
                          <a:latin typeface="Arimo Bold"/>
                          <a:ea typeface="Arimo Bold"/>
                          <a:cs typeface="Arimo Bold"/>
                          <a:sym typeface="Arimo Bold"/>
                        </a:rPr>
                        <a:t>，</a:t>
                      </a:r>
                      <a:r>
                        <a:rPr lang="en-US" sz="4200" b="true">
                          <a:solidFill>
                            <a:srgbClr val="CB6CE6"/>
                          </a:solidFill>
                          <a:latin typeface="Arimo Bold"/>
                          <a:ea typeface="Arimo Bold"/>
                          <a:cs typeface="Arimo Bold"/>
                          <a:sym typeface="Arimo Bold"/>
                        </a:rPr>
                        <a:t>拉伸筋脉</a:t>
                      </a:r>
                      <a:r>
                        <a:rPr lang="en-US" sz="4200" b="true">
                          <a:solidFill>
                            <a:srgbClr val="000000"/>
                          </a:solidFill>
                          <a:latin typeface="Arimo Bold"/>
                          <a:ea typeface="Arimo Bold"/>
                          <a:cs typeface="Arimo Bold"/>
                          <a:sym typeface="Arimo Bold"/>
                        </a:rPr>
                        <a:t>，</a:t>
                      </a:r>
                      <a:r>
                        <a:rPr lang="en-US" sz="4200" b="true">
                          <a:solidFill>
                            <a:srgbClr val="CB6CE6"/>
                          </a:solidFill>
                          <a:latin typeface="Arimo Bold"/>
                          <a:ea typeface="Arimo Bold"/>
                          <a:cs typeface="Arimo Bold"/>
                          <a:sym typeface="Arimo Bold"/>
                        </a:rPr>
                        <a:t>防止关节劳损</a:t>
                      </a:r>
                      <a:r>
                        <a:rPr lang="en-US" sz="4200" b="true">
                          <a:solidFill>
                            <a:srgbClr val="000000"/>
                          </a:solidFill>
                          <a:latin typeface="Arimo Bold"/>
                          <a:ea typeface="Arimo Bold"/>
                          <a:cs typeface="Arimo Bold"/>
                          <a:sym typeface="Arimo Bold"/>
                        </a:rPr>
                        <a:t>，</a:t>
                      </a:r>
                      <a:r>
                        <a:rPr lang="en-US" sz="4200" b="true">
                          <a:solidFill>
                            <a:srgbClr val="CB6CE6"/>
                          </a:solidFill>
                          <a:latin typeface="Arimo Bold"/>
                          <a:ea typeface="Arimo Bold"/>
                          <a:cs typeface="Arimo Bold"/>
                          <a:sym typeface="Arimo Bold"/>
                        </a:rPr>
                        <a:t>减肥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395661">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遇到困难</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880"/>
                        </a:lnSpc>
                        <a:defRPr/>
                      </a:pPr>
                      <a:r>
                        <a:rPr lang="en-US" sz="4200" b="true">
                          <a:solidFill>
                            <a:srgbClr val="000000"/>
                          </a:solidFill>
                          <a:latin typeface="Arimo Bold"/>
                          <a:ea typeface="Arimo Bold"/>
                          <a:cs typeface="Arimo Bold"/>
                          <a:sym typeface="Arimo Bold"/>
                        </a:rPr>
                        <a:t>1. 关节</a:t>
                      </a:r>
                      <a:r>
                        <a:rPr lang="en-US" sz="4200" b="true">
                          <a:solidFill>
                            <a:srgbClr val="CB6CE6"/>
                          </a:solidFill>
                          <a:latin typeface="Arimo Bold"/>
                          <a:ea typeface="Arimo Bold"/>
                          <a:cs typeface="Arimo Bold"/>
                          <a:sym typeface="Arimo Bold"/>
                        </a:rPr>
                        <a:t>强度</a:t>
                      </a:r>
                      <a:r>
                        <a:rPr lang="en-US" sz="4200" b="true">
                          <a:solidFill>
                            <a:srgbClr val="000000"/>
                          </a:solidFill>
                          <a:latin typeface="Arimo Bold"/>
                          <a:ea typeface="Arimo Bold"/>
                          <a:cs typeface="Arimo Bold"/>
                          <a:sym typeface="Arimo Bold"/>
                        </a:rPr>
                        <a:t>不高，无法做较</a:t>
                      </a:r>
                      <a:r>
                        <a:rPr lang="en-US" sz="4200" b="true">
                          <a:solidFill>
                            <a:srgbClr val="CB6CE6"/>
                          </a:solidFill>
                          <a:latin typeface="Arimo Bold"/>
                          <a:ea typeface="Arimo Bold"/>
                          <a:cs typeface="Arimo Bold"/>
                          <a:sym typeface="Arimo Bold"/>
                        </a:rPr>
                        <a:t>剧烈</a:t>
                      </a:r>
                      <a:r>
                        <a:rPr lang="en-US" sz="4200" b="true">
                          <a:solidFill>
                            <a:srgbClr val="000000"/>
                          </a:solidFill>
                          <a:latin typeface="Arimo Bold"/>
                          <a:ea typeface="Arimo Bold"/>
                          <a:cs typeface="Arimo Bold"/>
                          <a:sym typeface="Arimo Bold"/>
                        </a:rPr>
                        <a:t>的运动</a:t>
                      </a:r>
                      <a:endParaRPr lang="en-US" sz="1100"/>
                    </a:p>
                    <a:p>
                      <a:pPr algn="l">
                        <a:lnSpc>
                          <a:spcPts val="5880"/>
                        </a:lnSpc>
                      </a:pPr>
                      <a:r>
                        <a:rPr lang="en-US" sz="4200" b="true">
                          <a:solidFill>
                            <a:srgbClr val="000000"/>
                          </a:solidFill>
                          <a:latin typeface="Arimo Bold"/>
                          <a:ea typeface="Arimo Bold"/>
                          <a:cs typeface="Arimo Bold"/>
                          <a:sym typeface="Arimo Bold"/>
                        </a:rPr>
                        <a:t>2. 受到</a:t>
                      </a:r>
                      <a:r>
                        <a:rPr lang="en-US" sz="4200" b="true">
                          <a:solidFill>
                            <a:srgbClr val="CB6CE6"/>
                          </a:solidFill>
                          <a:latin typeface="Arimo Bold"/>
                          <a:ea typeface="Arimo Bold"/>
                          <a:cs typeface="Arimo Bold"/>
                          <a:sym typeface="Arimo Bold"/>
                        </a:rPr>
                        <a:t>消极</a:t>
                      </a:r>
                      <a:r>
                        <a:rPr lang="en-US" sz="4200" b="true">
                          <a:solidFill>
                            <a:srgbClr val="000000"/>
                          </a:solidFill>
                          <a:latin typeface="Arimo Bold"/>
                          <a:ea typeface="Arimo Bold"/>
                          <a:cs typeface="Arimo Bold"/>
                          <a:sym typeface="Arimo Bold"/>
                        </a:rPr>
                        <a:t>眼光</a:t>
                      </a:r>
                    </a:p>
                    <a:p>
                      <a:pPr algn="l">
                        <a:lnSpc>
                          <a:spcPts val="5880"/>
                        </a:lnSpc>
                      </a:pPr>
                      <a:r>
                        <a:rPr lang="en-US" sz="4200" b="true">
                          <a:solidFill>
                            <a:srgbClr val="000000"/>
                          </a:solidFill>
                          <a:latin typeface="Arimo Bold"/>
                          <a:ea typeface="Arimo Bold"/>
                          <a:cs typeface="Arimo Bold"/>
                          <a:sym typeface="Arimo Bold"/>
                        </a:rPr>
                        <a:t>3. </a:t>
                      </a:r>
                      <a:r>
                        <a:rPr lang="en-US" sz="4200" b="true">
                          <a:solidFill>
                            <a:srgbClr val="CB6CE6"/>
                          </a:solidFill>
                          <a:latin typeface="Arimo Bold"/>
                          <a:ea typeface="Arimo Bold"/>
                          <a:cs typeface="Arimo Bold"/>
                          <a:sym typeface="Arimo Bold"/>
                        </a:rPr>
                        <a:t>摔跤</a:t>
                      </a:r>
                      <a:r>
                        <a:rPr lang="en-US" sz="4200" b="true">
                          <a:solidFill>
                            <a:srgbClr val="000000"/>
                          </a:solidFill>
                          <a:latin typeface="Arimo Bold"/>
                          <a:ea typeface="Arimo Bold"/>
                          <a:cs typeface="Arimo Bold"/>
                          <a:sym typeface="Arimo Bold"/>
                        </a:rPr>
                        <a:t>可能性大</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6" id="36"/>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7" id="37"/>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3302911" y="3475674"/>
            <a:ext cx="10906024" cy="9993422"/>
          </a:xfrm>
          <a:custGeom>
            <a:avLst/>
            <a:gdLst/>
            <a:ahLst/>
            <a:cxnLst/>
            <a:rect r="r" b="b" t="t" l="l"/>
            <a:pathLst>
              <a:path h="9993422" w="10906024">
                <a:moveTo>
                  <a:pt x="0" y="0"/>
                </a:moveTo>
                <a:lnTo>
                  <a:pt x="10906024" y="0"/>
                </a:lnTo>
                <a:lnTo>
                  <a:pt x="10906024" y="9993422"/>
                </a:lnTo>
                <a:lnTo>
                  <a:pt x="0" y="9993422"/>
                </a:lnTo>
                <a:lnTo>
                  <a:pt x="0" y="0"/>
                </a:lnTo>
                <a:close/>
              </a:path>
            </a:pathLst>
          </a:custGeom>
          <a:blipFill>
            <a:blip r:embed="rId3">
              <a:alphaModFix amt="87000"/>
            </a:blip>
            <a:stretch>
              <a:fillRect l="0" t="-154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16687904" y="8683467"/>
            <a:ext cx="571396" cy="219224"/>
            <a:chOff x="0" y="0"/>
            <a:chExt cx="761861" cy="292299"/>
          </a:xfrm>
        </p:grpSpPr>
        <p:grpSp>
          <p:nvGrpSpPr>
            <p:cNvPr name="Group 8" id="8"/>
            <p:cNvGrpSpPr/>
            <p:nvPr/>
          </p:nvGrpSpPr>
          <p:grpSpPr>
            <a:xfrm rot="5400000">
              <a:off x="-18269" y="18269"/>
              <a:ext cx="292299" cy="25576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1" id="11"/>
            <p:cNvGrpSpPr/>
            <p:nvPr/>
          </p:nvGrpSpPr>
          <p:grpSpPr>
            <a:xfrm rot="5400000">
              <a:off x="232069" y="18269"/>
              <a:ext cx="292299" cy="25576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3" id="13"/>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5400000">
              <a:off x="487831" y="18269"/>
              <a:ext cx="292299" cy="255762"/>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6" id="16"/>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17" id="17"/>
          <p:cNvGrpSpPr/>
          <p:nvPr/>
        </p:nvGrpSpPr>
        <p:grpSpPr>
          <a:xfrm rot="0">
            <a:off x="16537754" y="1028700"/>
            <a:ext cx="542064" cy="542064"/>
            <a:chOff x="0" y="0"/>
            <a:chExt cx="722752" cy="722752"/>
          </a:xfrm>
        </p:grpSpPr>
        <p:grpSp>
          <p:nvGrpSpPr>
            <p:cNvPr name="Group 18" id="18"/>
            <p:cNvGrpSpPr/>
            <p:nvPr/>
          </p:nvGrpSpPr>
          <p:grpSpPr>
            <a:xfrm rot="0">
              <a:off x="0" y="0"/>
              <a:ext cx="722752" cy="7227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1" id="21"/>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2" id="22"/>
          <p:cNvGrpSpPr/>
          <p:nvPr/>
        </p:nvGrpSpPr>
        <p:grpSpPr>
          <a:xfrm rot="0">
            <a:off x="15783728" y="1028700"/>
            <a:ext cx="542064" cy="542064"/>
            <a:chOff x="0" y="0"/>
            <a:chExt cx="722752" cy="722752"/>
          </a:xfrm>
        </p:grpSpPr>
        <p:grpSp>
          <p:nvGrpSpPr>
            <p:cNvPr name="Group 23" id="23"/>
            <p:cNvGrpSpPr/>
            <p:nvPr/>
          </p:nvGrpSpPr>
          <p:grpSpPr>
            <a:xfrm rot="0">
              <a:off x="0" y="0"/>
              <a:ext cx="722752" cy="72275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6" id="26"/>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7" id="27"/>
          <p:cNvGrpSpPr/>
          <p:nvPr/>
        </p:nvGrpSpPr>
        <p:grpSpPr>
          <a:xfrm rot="0">
            <a:off x="1028700" y="901715"/>
            <a:ext cx="5868317" cy="535152"/>
            <a:chOff x="0" y="0"/>
            <a:chExt cx="7824423" cy="713536"/>
          </a:xfrm>
        </p:grpSpPr>
        <p:grpSp>
          <p:nvGrpSpPr>
            <p:cNvPr name="Group 28" id="28"/>
            <p:cNvGrpSpPr/>
            <p:nvPr/>
          </p:nvGrpSpPr>
          <p:grpSpPr>
            <a:xfrm rot="0">
              <a:off x="0" y="0"/>
              <a:ext cx="5537174" cy="713536"/>
              <a:chOff x="0" y="0"/>
              <a:chExt cx="3153739" cy="406400"/>
            </a:xfrm>
          </p:grpSpPr>
          <p:sp>
            <p:nvSpPr>
              <p:cNvPr name="Freeform 29" id="29"/>
              <p:cNvSpPr/>
              <p:nvPr/>
            </p:nvSpPr>
            <p:spPr>
              <a:xfrm flipH="false" flipV="false" rot="0">
                <a:off x="0" y="0"/>
                <a:ext cx="3153739" cy="406400"/>
              </a:xfrm>
              <a:custGeom>
                <a:avLst/>
                <a:gdLst/>
                <a:ahLst/>
                <a:cxnLst/>
                <a:rect r="r" b="b" t="t" l="l"/>
                <a:pathLst>
                  <a:path h="406400" w="3153739">
                    <a:moveTo>
                      <a:pt x="2950539" y="0"/>
                    </a:moveTo>
                    <a:cubicBezTo>
                      <a:pt x="3062763" y="0"/>
                      <a:pt x="3153739" y="90976"/>
                      <a:pt x="3153739" y="203200"/>
                    </a:cubicBezTo>
                    <a:cubicBezTo>
                      <a:pt x="3153739" y="315424"/>
                      <a:pt x="3062763" y="406400"/>
                      <a:pt x="29505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00000"/>
                </a:solidFill>
                <a:prstDash val="solid"/>
                <a:miter/>
              </a:ln>
            </p:spPr>
          </p:sp>
          <p:sp>
            <p:nvSpPr>
              <p:cNvPr name="TextBox 30" id="30"/>
              <p:cNvSpPr txBox="true"/>
              <p:nvPr/>
            </p:nvSpPr>
            <p:spPr>
              <a:xfrm>
                <a:off x="0" y="-57150"/>
                <a:ext cx="3153739" cy="463550"/>
              </a:xfrm>
              <a:prstGeom prst="rect">
                <a:avLst/>
              </a:prstGeom>
            </p:spPr>
            <p:txBody>
              <a:bodyPr anchor="ctr" rtlCol="false" tIns="50800" lIns="50800" bIns="50800" rIns="50800"/>
              <a:lstStyle/>
              <a:p>
                <a:pPr algn="ctr">
                  <a:lnSpc>
                    <a:spcPts val="2592"/>
                  </a:lnSpc>
                </a:pPr>
              </a:p>
            </p:txBody>
          </p:sp>
        </p:grpSp>
        <p:sp>
          <p:nvSpPr>
            <p:cNvPr name="TextBox 31" id="31"/>
            <p:cNvSpPr txBox="true"/>
            <p:nvPr/>
          </p:nvSpPr>
          <p:spPr>
            <a:xfrm rot="0">
              <a:off x="473957" y="97815"/>
              <a:ext cx="7350466" cy="470281"/>
            </a:xfrm>
            <a:prstGeom prst="rect">
              <a:avLst/>
            </a:prstGeom>
          </p:spPr>
          <p:txBody>
            <a:bodyPr anchor="t" rtlCol="false" tIns="0" lIns="0" bIns="0" rIns="0">
              <a:spAutoFit/>
            </a:bodyPr>
            <a:lstStyle/>
            <a:p>
              <a:pPr algn="l">
                <a:lnSpc>
                  <a:spcPts val="3023"/>
                </a:lnSpc>
              </a:pPr>
              <a:r>
                <a:rPr lang="en-US" sz="2099" spc="514" b="true">
                  <a:solidFill>
                    <a:srgbClr val="000000"/>
                  </a:solidFill>
                  <a:latin typeface="思源黑体 Bold"/>
                  <a:ea typeface="思源黑体 Bold"/>
                  <a:cs typeface="思源黑体 Bold"/>
                  <a:sym typeface="思源黑体 Bold"/>
                </a:rPr>
                <a:t>P2    用  户  画  像</a:t>
              </a:r>
            </a:p>
          </p:txBody>
        </p:sp>
      </p:grpSp>
      <p:sp>
        <p:nvSpPr>
          <p:cNvPr name="Freeform 32" id="32"/>
          <p:cNvSpPr/>
          <p:nvPr/>
        </p:nvSpPr>
        <p:spPr>
          <a:xfrm flipH="false" flipV="false" rot="0">
            <a:off x="8044826" y="1487146"/>
            <a:ext cx="7376951" cy="7975083"/>
          </a:xfrm>
          <a:custGeom>
            <a:avLst/>
            <a:gdLst/>
            <a:ahLst/>
            <a:cxnLst/>
            <a:rect r="r" b="b" t="t" l="l"/>
            <a:pathLst>
              <a:path h="7975083" w="7376951">
                <a:moveTo>
                  <a:pt x="0" y="0"/>
                </a:moveTo>
                <a:lnTo>
                  <a:pt x="7376952" y="0"/>
                </a:lnTo>
                <a:lnTo>
                  <a:pt x="7376952" y="7975083"/>
                </a:lnTo>
                <a:lnTo>
                  <a:pt x="0" y="7975083"/>
                </a:lnTo>
                <a:lnTo>
                  <a:pt x="0" y="0"/>
                </a:lnTo>
                <a:close/>
              </a:path>
            </a:pathLst>
          </a:custGeom>
          <a:blipFill>
            <a:blip r:embed="rId10"/>
            <a:stretch>
              <a:fillRect l="0" t="0" r="0" b="0"/>
            </a:stretch>
          </a:blipFill>
        </p:spPr>
      </p:sp>
      <p:sp>
        <p:nvSpPr>
          <p:cNvPr name="TextBox 33" id="33"/>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4" id="34"/>
          <p:cNvSpPr txBox="true"/>
          <p:nvPr/>
        </p:nvSpPr>
        <p:spPr>
          <a:xfrm rot="0">
            <a:off x="1708936" y="4087097"/>
            <a:ext cx="2167266"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性别：男    </a:t>
            </a:r>
          </a:p>
        </p:txBody>
      </p:sp>
      <p:sp>
        <p:nvSpPr>
          <p:cNvPr name="TextBox 35" id="35"/>
          <p:cNvSpPr txBox="true"/>
          <p:nvPr/>
        </p:nvSpPr>
        <p:spPr>
          <a:xfrm rot="0">
            <a:off x="845770" y="6067425"/>
            <a:ext cx="5495924"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工作：网络兼职/心理咨询</a:t>
            </a:r>
          </a:p>
        </p:txBody>
      </p:sp>
      <p:sp>
        <p:nvSpPr>
          <p:cNvPr name="TextBox 36" id="36"/>
          <p:cNvSpPr txBox="true"/>
          <p:nvPr/>
        </p:nvSpPr>
        <p:spPr>
          <a:xfrm rot="0">
            <a:off x="1708936" y="4900401"/>
            <a:ext cx="3090451"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年龄：46岁    </a:t>
            </a:r>
          </a:p>
        </p:txBody>
      </p:sp>
      <p:sp>
        <p:nvSpPr>
          <p:cNvPr name="TextBox 37" id="37"/>
          <p:cNvSpPr txBox="true"/>
          <p:nvPr/>
        </p:nvSpPr>
        <p:spPr>
          <a:xfrm rot="0">
            <a:off x="648579" y="7191375"/>
            <a:ext cx="6239878" cy="132663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障碍类型：视障</a:t>
            </a:r>
          </a:p>
          <a:p>
            <a:pPr algn="ctr">
              <a:lnSpc>
                <a:spcPts val="5274"/>
              </a:lnSpc>
              <a:spcBef>
                <a:spcPct val="0"/>
              </a:spcBef>
            </a:pPr>
            <a:r>
              <a:rPr lang="en-US" b="true" sz="3662">
                <a:solidFill>
                  <a:srgbClr val="000000"/>
                </a:solidFill>
                <a:latin typeface="Arimo Bold"/>
                <a:ea typeface="Arimo Bold"/>
                <a:cs typeface="Arimo Bold"/>
                <a:sym typeface="Arimo Bold"/>
              </a:rPr>
              <a:t>致残原因：天生残疾</a:t>
            </a:r>
          </a:p>
        </p:txBody>
      </p:sp>
      <p:sp>
        <p:nvSpPr>
          <p:cNvPr name="TextBox 38" id="38"/>
          <p:cNvSpPr txBox="true"/>
          <p:nvPr/>
        </p:nvSpPr>
        <p:spPr>
          <a:xfrm rot="0">
            <a:off x="1418186" y="1895813"/>
            <a:ext cx="3342935" cy="1734084"/>
          </a:xfrm>
          <a:prstGeom prst="rect">
            <a:avLst/>
          </a:prstGeom>
        </p:spPr>
        <p:txBody>
          <a:bodyPr anchor="t" rtlCol="false" tIns="0" lIns="0" bIns="0" rIns="0">
            <a:spAutoFit/>
          </a:bodyPr>
          <a:lstStyle/>
          <a:p>
            <a:pPr algn="ctr">
              <a:lnSpc>
                <a:spcPts val="13924"/>
              </a:lnSpc>
              <a:spcBef>
                <a:spcPct val="0"/>
              </a:spcBef>
            </a:pPr>
            <a:r>
              <a:rPr lang="en-US" b="true" sz="9669">
                <a:solidFill>
                  <a:srgbClr val="000000"/>
                </a:solidFill>
                <a:latin typeface="Arimo Bold"/>
                <a:ea typeface="Arimo Bold"/>
                <a:cs typeface="Arimo Bold"/>
                <a:sym typeface="Arimo Bold"/>
              </a:rPr>
              <a:t>曲亮</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Freeform 4" id="4"/>
          <p:cNvSpPr/>
          <p:nvPr/>
        </p:nvSpPr>
        <p:spPr>
          <a:xfrm flipH="false" flipV="false" rot="0">
            <a:off x="268041" y="199926"/>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259300" y="9812225"/>
            <a:ext cx="571396" cy="219224"/>
            <a:chOff x="0" y="0"/>
            <a:chExt cx="761861" cy="292299"/>
          </a:xfrm>
        </p:grpSpPr>
        <p:grpSp>
          <p:nvGrpSpPr>
            <p:cNvPr name="Group 6" id="6"/>
            <p:cNvGrpSpPr/>
            <p:nvPr/>
          </p:nvGrpSpPr>
          <p:grpSpPr>
            <a:xfrm rot="5400000">
              <a:off x="-18269" y="18269"/>
              <a:ext cx="292299" cy="25576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8" id="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9" id="9"/>
            <p:cNvGrpSpPr/>
            <p:nvPr/>
          </p:nvGrpSpPr>
          <p:grpSpPr>
            <a:xfrm rot="5400000">
              <a:off x="232069" y="18269"/>
              <a:ext cx="292299" cy="25576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1" id="1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5400000">
              <a:off x="487831" y="18269"/>
              <a:ext cx="292299" cy="255762"/>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4" id="1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Freeform 15" id="15"/>
          <p:cNvSpPr/>
          <p:nvPr/>
        </p:nvSpPr>
        <p:spPr>
          <a:xfrm flipH="false" flipV="false" rot="0">
            <a:off x="1028700" y="1695787"/>
            <a:ext cx="3128634" cy="3575581"/>
          </a:xfrm>
          <a:custGeom>
            <a:avLst/>
            <a:gdLst/>
            <a:ahLst/>
            <a:cxnLst/>
            <a:rect r="r" b="b" t="t" l="l"/>
            <a:pathLst>
              <a:path h="3575581" w="3128634">
                <a:moveTo>
                  <a:pt x="0" y="0"/>
                </a:moveTo>
                <a:lnTo>
                  <a:pt x="3128634" y="0"/>
                </a:lnTo>
                <a:lnTo>
                  <a:pt x="3128634" y="3575581"/>
                </a:lnTo>
                <a:lnTo>
                  <a:pt x="0" y="35755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187364" y="6680408"/>
            <a:ext cx="3338551" cy="3241429"/>
          </a:xfrm>
          <a:custGeom>
            <a:avLst/>
            <a:gdLst/>
            <a:ahLst/>
            <a:cxnLst/>
            <a:rect r="r" b="b" t="t" l="l"/>
            <a:pathLst>
              <a:path h="3241429" w="3338551">
                <a:moveTo>
                  <a:pt x="0" y="0"/>
                </a:moveTo>
                <a:lnTo>
                  <a:pt x="3338550" y="0"/>
                </a:lnTo>
                <a:lnTo>
                  <a:pt x="3338550" y="3241429"/>
                </a:lnTo>
                <a:lnTo>
                  <a:pt x="0" y="32414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028700" y="923925"/>
            <a:ext cx="1059656"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跳绳 </a:t>
            </a:r>
          </a:p>
        </p:txBody>
      </p:sp>
      <p:sp>
        <p:nvSpPr>
          <p:cNvPr name="TextBox 18" id="18"/>
          <p:cNvSpPr txBox="true"/>
          <p:nvPr/>
        </p:nvSpPr>
        <p:spPr>
          <a:xfrm rot="0">
            <a:off x="5498521" y="942975"/>
            <a:ext cx="11760779" cy="4390830"/>
          </a:xfrm>
          <a:prstGeom prst="rect">
            <a:avLst/>
          </a:prstGeom>
        </p:spPr>
        <p:txBody>
          <a:bodyPr anchor="t" rtlCol="false" tIns="0" lIns="0" bIns="0" rIns="0">
            <a:spAutoFit/>
          </a:bodyPr>
          <a:lstStyle/>
          <a:p>
            <a:pPr algn="l">
              <a:lnSpc>
                <a:spcPts val="4959"/>
              </a:lnSpc>
            </a:pPr>
            <a:r>
              <a:rPr lang="en-US" sz="3443" b="true">
                <a:solidFill>
                  <a:srgbClr val="FF3131"/>
                </a:solidFill>
                <a:latin typeface="Arimo Bold"/>
                <a:ea typeface="Arimo Bold"/>
                <a:cs typeface="Arimo Bold"/>
                <a:sym typeface="Arimo Bold"/>
              </a:rPr>
              <a:t>体会：</a:t>
            </a:r>
            <a:r>
              <a:rPr lang="en-US" sz="3443" b="true">
                <a:solidFill>
                  <a:srgbClr val="000000"/>
                </a:solidFill>
                <a:latin typeface="Arimo Bold"/>
                <a:ea typeface="Arimo Bold"/>
                <a:cs typeface="Arimo Bold"/>
                <a:sym typeface="Arimo Bold"/>
              </a:rPr>
              <a:t>减肥的较好办法，可以运动到全身肌肉同时放松心灵；减肥历程中最为坚持的运动，但是貌似疫情之后就收获不大...</a:t>
            </a:r>
          </a:p>
          <a:p>
            <a:pPr algn="l">
              <a:lnSpc>
                <a:spcPts val="4959"/>
              </a:lnSpc>
            </a:pPr>
          </a:p>
          <a:p>
            <a:pPr algn="l">
              <a:lnSpc>
                <a:spcPts val="4959"/>
              </a:lnSpc>
            </a:pPr>
            <a:r>
              <a:rPr lang="en-US" sz="3443" b="true">
                <a:solidFill>
                  <a:srgbClr val="FF3131"/>
                </a:solidFill>
                <a:latin typeface="Arimo Bold"/>
                <a:ea typeface="Arimo Bold"/>
                <a:cs typeface="Arimo Bold"/>
                <a:sym typeface="Arimo Bold"/>
              </a:rPr>
              <a:t>挑战</a:t>
            </a:r>
            <a:r>
              <a:rPr lang="en-US" sz="3443" b="true">
                <a:solidFill>
                  <a:srgbClr val="000000"/>
                </a:solidFill>
                <a:latin typeface="Arimo Bold"/>
                <a:ea typeface="Arimo Bold"/>
                <a:cs typeface="Arimo Bold"/>
                <a:sym typeface="Arimo Bold"/>
              </a:rPr>
              <a:t>： </a:t>
            </a:r>
            <a:r>
              <a:rPr lang="en-US" sz="3443" b="true">
                <a:solidFill>
                  <a:srgbClr val="000000"/>
                </a:solidFill>
                <a:latin typeface="Arimo Bold"/>
                <a:ea typeface="Arimo Bold"/>
                <a:cs typeface="Arimo Bold"/>
                <a:sym typeface="Arimo Bold"/>
              </a:rPr>
              <a:t>·因为视力障碍总是会不小心在甩绳的时候打到后脑勺</a:t>
            </a:r>
          </a:p>
          <a:p>
            <a:pPr algn="l">
              <a:lnSpc>
                <a:spcPts val="4959"/>
              </a:lnSpc>
            </a:pPr>
            <a:r>
              <a:rPr lang="en-US" sz="3443" b="true">
                <a:solidFill>
                  <a:srgbClr val="000000"/>
                </a:solidFill>
                <a:latin typeface="Arimo Bold"/>
                <a:ea typeface="Arimo Bold"/>
                <a:cs typeface="Arimo Bold"/>
                <a:sym typeface="Arimo Bold"/>
              </a:rPr>
              <a:t>          </a:t>
            </a:r>
            <a:r>
              <a:rPr lang="en-US" sz="3443" b="true">
                <a:solidFill>
                  <a:srgbClr val="000000"/>
                </a:solidFill>
                <a:latin typeface="Arimo Bold"/>
                <a:ea typeface="Arimo Bold"/>
                <a:cs typeface="Arimo Bold"/>
                <a:sym typeface="Arimo Bold"/>
              </a:rPr>
              <a:t>  ·腰肌劳损</a:t>
            </a:r>
          </a:p>
          <a:p>
            <a:pPr algn="l">
              <a:lnSpc>
                <a:spcPts val="4959"/>
              </a:lnSpc>
              <a:spcBef>
                <a:spcPct val="0"/>
              </a:spcBef>
            </a:pPr>
          </a:p>
        </p:txBody>
      </p:sp>
      <p:sp>
        <p:nvSpPr>
          <p:cNvPr name="TextBox 19" id="19"/>
          <p:cNvSpPr txBox="true"/>
          <p:nvPr/>
        </p:nvSpPr>
        <p:spPr>
          <a:xfrm rot="0">
            <a:off x="1187364" y="5591894"/>
            <a:ext cx="1059656"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游泳 </a:t>
            </a:r>
          </a:p>
        </p:txBody>
      </p:sp>
      <p:sp>
        <p:nvSpPr>
          <p:cNvPr name="TextBox 20" id="20"/>
          <p:cNvSpPr txBox="true"/>
          <p:nvPr/>
        </p:nvSpPr>
        <p:spPr>
          <a:xfrm rot="0">
            <a:off x="5498521" y="5486789"/>
            <a:ext cx="12952054" cy="4944560"/>
          </a:xfrm>
          <a:prstGeom prst="rect">
            <a:avLst/>
          </a:prstGeom>
        </p:spPr>
        <p:txBody>
          <a:bodyPr anchor="t" rtlCol="false" tIns="0" lIns="0" bIns="0" rIns="0">
            <a:spAutoFit/>
          </a:bodyPr>
          <a:lstStyle/>
          <a:p>
            <a:pPr algn="l">
              <a:lnSpc>
                <a:spcPts val="4898"/>
              </a:lnSpc>
            </a:pPr>
            <a:r>
              <a:rPr lang="en-US" sz="3401" b="true">
                <a:solidFill>
                  <a:srgbClr val="FF3131"/>
                </a:solidFill>
                <a:latin typeface="Arimo Bold"/>
                <a:ea typeface="Arimo Bold"/>
                <a:cs typeface="Arimo Bold"/>
                <a:sym typeface="Arimo Bold"/>
              </a:rPr>
              <a:t>体会</a:t>
            </a:r>
            <a:r>
              <a:rPr lang="en-US" sz="3401" b="true">
                <a:solidFill>
                  <a:srgbClr val="000000"/>
                </a:solidFill>
                <a:latin typeface="Arimo Bold"/>
                <a:ea typeface="Arimo Bold"/>
                <a:cs typeface="Arimo Bold"/>
                <a:sym typeface="Arimo Bold"/>
              </a:rPr>
              <a:t>：不是尝尝会做的运动，但是是一个娱乐放松的不错的运动，会在有人一起陪同的情况下参与这个运动。浅水池相对安全，整个游泳环节比其他地面运动更加安全，可以避免跌倒损伤等物理伤害。</a:t>
            </a:r>
          </a:p>
          <a:p>
            <a:pPr algn="l">
              <a:lnSpc>
                <a:spcPts val="4898"/>
              </a:lnSpc>
            </a:pPr>
          </a:p>
          <a:p>
            <a:pPr algn="l">
              <a:lnSpc>
                <a:spcPts val="4898"/>
              </a:lnSpc>
            </a:pPr>
            <a:r>
              <a:rPr lang="en-US" sz="3401" b="true">
                <a:solidFill>
                  <a:srgbClr val="FF3131"/>
                </a:solidFill>
                <a:latin typeface="Arimo Bold"/>
                <a:ea typeface="Arimo Bold"/>
                <a:cs typeface="Arimo Bold"/>
                <a:sym typeface="Arimo Bold"/>
              </a:rPr>
              <a:t>挑战</a:t>
            </a:r>
            <a:r>
              <a:rPr lang="en-US" sz="3401" b="true">
                <a:solidFill>
                  <a:srgbClr val="000000"/>
                </a:solidFill>
                <a:latin typeface="Arimo Bold"/>
                <a:ea typeface="Arimo Bold"/>
                <a:cs typeface="Arimo Bold"/>
                <a:sym typeface="Arimo Bold"/>
              </a:rPr>
              <a:t>：不会主动前往深水区，因此游泳范围较小，体验不充分</a:t>
            </a:r>
          </a:p>
          <a:p>
            <a:pPr algn="l">
              <a:lnSpc>
                <a:spcPts val="4898"/>
              </a:lnSpc>
            </a:pPr>
            <a:r>
              <a:rPr lang="en-US" sz="3401" b="true">
                <a:solidFill>
                  <a:srgbClr val="000000"/>
                </a:solidFill>
                <a:latin typeface="Arimo Bold"/>
                <a:ea typeface="Arimo Bold"/>
                <a:cs typeface="Arimo Bold"/>
                <a:sym typeface="Arimo Bold"/>
              </a:rPr>
              <a:t>           在有用前进时难以区分方向，因此必须一直摸着浮标</a:t>
            </a:r>
          </a:p>
          <a:p>
            <a:pPr algn="l">
              <a:lnSpc>
                <a:spcPts val="4898"/>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28260" y="3189082"/>
            <a:ext cx="10906024" cy="10147344"/>
          </a:xfrm>
          <a:custGeom>
            <a:avLst/>
            <a:gdLst/>
            <a:ahLst/>
            <a:cxnLst/>
            <a:rect r="r" b="b" t="t" l="l"/>
            <a:pathLst>
              <a:path h="10147344" w="10906024">
                <a:moveTo>
                  <a:pt x="0" y="0"/>
                </a:moveTo>
                <a:lnTo>
                  <a:pt x="10906024" y="0"/>
                </a:lnTo>
                <a:lnTo>
                  <a:pt x="10906024" y="10147344"/>
                </a:lnTo>
                <a:lnTo>
                  <a:pt x="0" y="10147344"/>
                </a:lnTo>
                <a:lnTo>
                  <a:pt x="0" y="0"/>
                </a:lnTo>
                <a:close/>
              </a:path>
            </a:pathLst>
          </a:custGeom>
          <a:blipFill>
            <a:blip r:embed="rId3">
              <a:alphaModFix amt="87000"/>
            </a:blip>
            <a:stretch>
              <a:fillRect l="0" t="0" r="0" b="0"/>
            </a:stretch>
          </a:blipFill>
        </p:spPr>
      </p:sp>
      <p:sp>
        <p:nvSpPr>
          <p:cNvPr name="Freeform 4" id="4"/>
          <p:cNvSpPr/>
          <p:nvPr/>
        </p:nvSpPr>
        <p:spPr>
          <a:xfrm flipH="false" flipV="false" rot="0">
            <a:off x="289257" y="0"/>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259300" y="9812225"/>
            <a:ext cx="571396" cy="219224"/>
            <a:chOff x="0" y="0"/>
            <a:chExt cx="761861" cy="292299"/>
          </a:xfrm>
        </p:grpSpPr>
        <p:grpSp>
          <p:nvGrpSpPr>
            <p:cNvPr name="Group 6" id="6"/>
            <p:cNvGrpSpPr/>
            <p:nvPr/>
          </p:nvGrpSpPr>
          <p:grpSpPr>
            <a:xfrm rot="5400000">
              <a:off x="-18269" y="18269"/>
              <a:ext cx="292299" cy="25576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8" id="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9" id="9"/>
            <p:cNvGrpSpPr/>
            <p:nvPr/>
          </p:nvGrpSpPr>
          <p:grpSpPr>
            <a:xfrm rot="5400000">
              <a:off x="232069" y="18269"/>
              <a:ext cx="292299" cy="25576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1" id="1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5400000">
              <a:off x="487831" y="18269"/>
              <a:ext cx="292299" cy="255762"/>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4" id="1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Freeform 15" id="15"/>
          <p:cNvSpPr/>
          <p:nvPr/>
        </p:nvSpPr>
        <p:spPr>
          <a:xfrm flipH="false" flipV="false" rot="0">
            <a:off x="861673" y="2055448"/>
            <a:ext cx="3475863" cy="2888126"/>
          </a:xfrm>
          <a:custGeom>
            <a:avLst/>
            <a:gdLst/>
            <a:ahLst/>
            <a:cxnLst/>
            <a:rect r="r" b="b" t="t" l="l"/>
            <a:pathLst>
              <a:path h="2888126" w="3475863">
                <a:moveTo>
                  <a:pt x="0" y="0"/>
                </a:moveTo>
                <a:lnTo>
                  <a:pt x="3475863" y="0"/>
                </a:lnTo>
                <a:lnTo>
                  <a:pt x="3475863" y="2888126"/>
                </a:lnTo>
                <a:lnTo>
                  <a:pt x="0" y="2888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028700" y="6251783"/>
            <a:ext cx="5222000" cy="3910991"/>
          </a:xfrm>
          <a:custGeom>
            <a:avLst/>
            <a:gdLst/>
            <a:ahLst/>
            <a:cxnLst/>
            <a:rect r="r" b="b" t="t" l="l"/>
            <a:pathLst>
              <a:path h="3910991" w="5222000">
                <a:moveTo>
                  <a:pt x="0" y="0"/>
                </a:moveTo>
                <a:lnTo>
                  <a:pt x="5222000" y="0"/>
                </a:lnTo>
                <a:lnTo>
                  <a:pt x="5222000" y="3910991"/>
                </a:lnTo>
                <a:lnTo>
                  <a:pt x="0" y="3910991"/>
                </a:lnTo>
                <a:lnTo>
                  <a:pt x="0" y="0"/>
                </a:lnTo>
                <a:close/>
              </a:path>
            </a:pathLst>
          </a:custGeom>
          <a:blipFill>
            <a:blip r:embed="rId8"/>
            <a:stretch>
              <a:fillRect l="0" t="0" r="0" b="0"/>
            </a:stretch>
          </a:blipFill>
        </p:spPr>
      </p:sp>
      <p:sp>
        <p:nvSpPr>
          <p:cNvPr name="TextBox 17" id="17"/>
          <p:cNvSpPr txBox="true"/>
          <p:nvPr/>
        </p:nvSpPr>
        <p:spPr>
          <a:xfrm rot="0">
            <a:off x="881963" y="723999"/>
            <a:ext cx="1395561"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爬楼梯</a:t>
            </a:r>
          </a:p>
        </p:txBody>
      </p:sp>
      <p:sp>
        <p:nvSpPr>
          <p:cNvPr name="TextBox 18" id="18"/>
          <p:cNvSpPr txBox="true"/>
          <p:nvPr/>
        </p:nvSpPr>
        <p:spPr>
          <a:xfrm rot="0">
            <a:off x="6823773" y="1030130"/>
            <a:ext cx="8754711" cy="4734696"/>
          </a:xfrm>
          <a:prstGeom prst="rect">
            <a:avLst/>
          </a:prstGeom>
        </p:spPr>
        <p:txBody>
          <a:bodyPr anchor="t" rtlCol="false" tIns="0" lIns="0" bIns="0" rIns="0">
            <a:spAutoFit/>
          </a:bodyPr>
          <a:lstStyle/>
          <a:p>
            <a:pPr algn="l">
              <a:lnSpc>
                <a:spcPts val="4160"/>
              </a:lnSpc>
            </a:pPr>
            <a:r>
              <a:rPr lang="en-US" sz="2889" b="true">
                <a:solidFill>
                  <a:srgbClr val="FF3131"/>
                </a:solidFill>
                <a:latin typeface="Arimo Bold"/>
                <a:ea typeface="Arimo Bold"/>
                <a:cs typeface="Arimo Bold"/>
                <a:sym typeface="Arimo Bold"/>
              </a:rPr>
              <a:t>体会</a:t>
            </a:r>
            <a:r>
              <a:rPr lang="en-US" sz="2889" b="true">
                <a:solidFill>
                  <a:srgbClr val="000000"/>
                </a:solidFill>
                <a:latin typeface="Arimo Bold"/>
                <a:ea typeface="Arimo Bold"/>
                <a:cs typeface="Arimo Bold"/>
                <a:sym typeface="Arimo Bold"/>
              </a:rPr>
              <a:t>：非常方便的运动，不用出住宅楼就可以运动，可以锻炼体能；基本上每天都会进行一个小时，从1-6楼进行，来回4次一共24次（不含下楼），享受暴汗的感觉。</a:t>
            </a:r>
          </a:p>
          <a:p>
            <a:pPr algn="l">
              <a:lnSpc>
                <a:spcPts val="4160"/>
              </a:lnSpc>
            </a:pPr>
          </a:p>
          <a:p>
            <a:pPr algn="l">
              <a:lnSpc>
                <a:spcPts val="4160"/>
              </a:lnSpc>
            </a:pPr>
            <a:r>
              <a:rPr lang="en-US" sz="2889" b="true">
                <a:solidFill>
                  <a:srgbClr val="FF3131"/>
                </a:solidFill>
                <a:latin typeface="Arimo Bold"/>
                <a:ea typeface="Arimo Bold"/>
                <a:cs typeface="Arimo Bold"/>
                <a:sym typeface="Arimo Bold"/>
              </a:rPr>
              <a:t>挑战</a:t>
            </a:r>
            <a:r>
              <a:rPr lang="en-US" sz="2889" b="true">
                <a:solidFill>
                  <a:srgbClr val="000000"/>
                </a:solidFill>
                <a:latin typeface="Arimo Bold"/>
                <a:ea typeface="Arimo Bold"/>
                <a:cs typeface="Arimo Bold"/>
                <a:sym typeface="Arimo Bold"/>
              </a:rPr>
              <a:t>：</a:t>
            </a:r>
            <a:r>
              <a:rPr lang="en-US" sz="2889" b="true">
                <a:solidFill>
                  <a:srgbClr val="000000"/>
                </a:solidFill>
                <a:latin typeface="Arimo Bold"/>
                <a:ea typeface="Arimo Bold"/>
                <a:cs typeface="Arimo Bold"/>
                <a:sym typeface="Arimo Bold"/>
              </a:rPr>
              <a:t>·近些年膝盖老化，不再太多进行本项运动</a:t>
            </a:r>
          </a:p>
          <a:p>
            <a:pPr algn="l">
              <a:lnSpc>
                <a:spcPts val="4160"/>
              </a:lnSpc>
            </a:pPr>
            <a:r>
              <a:rPr lang="en-US" sz="2889" b="true">
                <a:solidFill>
                  <a:srgbClr val="000000"/>
                </a:solidFill>
                <a:latin typeface="Arimo Bold"/>
                <a:ea typeface="Arimo Bold"/>
                <a:cs typeface="Arimo Bold"/>
                <a:sym typeface="Arimo Bold"/>
              </a:rPr>
              <a:t>         ·容易引起较高心率</a:t>
            </a:r>
          </a:p>
          <a:p>
            <a:pPr algn="l">
              <a:lnSpc>
                <a:spcPts val="4160"/>
              </a:lnSpc>
            </a:pPr>
            <a:r>
              <a:rPr lang="en-US" sz="2889" b="true">
                <a:solidFill>
                  <a:srgbClr val="000000"/>
                </a:solidFill>
                <a:latin typeface="Arimo Bold"/>
                <a:ea typeface="Arimo Bold"/>
                <a:cs typeface="Arimo Bold"/>
                <a:sym typeface="Arimo Bold"/>
              </a:rPr>
              <a:t>         </a:t>
            </a:r>
            <a:r>
              <a:rPr lang="en-US" sz="2889" b="true">
                <a:solidFill>
                  <a:srgbClr val="000000"/>
                </a:solidFill>
                <a:latin typeface="Arimo Bold"/>
                <a:ea typeface="Arimo Bold"/>
                <a:cs typeface="Arimo Bold"/>
                <a:sym typeface="Arimo Bold"/>
              </a:rPr>
              <a:t>·按照手表监测控制运动量，减少冲刺性动作</a:t>
            </a:r>
          </a:p>
          <a:p>
            <a:pPr algn="l">
              <a:lnSpc>
                <a:spcPts val="4160"/>
              </a:lnSpc>
              <a:spcBef>
                <a:spcPct val="0"/>
              </a:spcBef>
            </a:pPr>
          </a:p>
        </p:txBody>
      </p:sp>
      <p:sp>
        <p:nvSpPr>
          <p:cNvPr name="TextBox 19" id="19"/>
          <p:cNvSpPr txBox="true"/>
          <p:nvPr/>
        </p:nvSpPr>
        <p:spPr>
          <a:xfrm rot="0">
            <a:off x="840457" y="5591894"/>
            <a:ext cx="1524744"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板铃球 </a:t>
            </a:r>
          </a:p>
        </p:txBody>
      </p:sp>
      <p:sp>
        <p:nvSpPr>
          <p:cNvPr name="TextBox 20" id="20"/>
          <p:cNvSpPr txBox="true"/>
          <p:nvPr/>
        </p:nvSpPr>
        <p:spPr>
          <a:xfrm rot="0">
            <a:off x="6823773" y="5898026"/>
            <a:ext cx="11464227" cy="3395239"/>
          </a:xfrm>
          <a:prstGeom prst="rect">
            <a:avLst/>
          </a:prstGeom>
        </p:spPr>
        <p:txBody>
          <a:bodyPr anchor="t" rtlCol="false" tIns="0" lIns="0" bIns="0" rIns="0">
            <a:spAutoFit/>
          </a:bodyPr>
          <a:lstStyle/>
          <a:p>
            <a:pPr algn="l">
              <a:lnSpc>
                <a:spcPts val="3845"/>
              </a:lnSpc>
            </a:pPr>
            <a:r>
              <a:rPr lang="en-US" sz="2670" b="true">
                <a:solidFill>
                  <a:srgbClr val="FF3131"/>
                </a:solidFill>
                <a:latin typeface="Arimo Bold"/>
                <a:ea typeface="Arimo Bold"/>
                <a:cs typeface="Arimo Bold"/>
                <a:sym typeface="Arimo Bold"/>
              </a:rPr>
              <a:t>体会</a:t>
            </a:r>
            <a:r>
              <a:rPr lang="en-US" sz="2670" b="true">
                <a:solidFill>
                  <a:srgbClr val="000000"/>
                </a:solidFill>
                <a:latin typeface="Arimo Bold"/>
                <a:ea typeface="Arimo Bold"/>
                <a:cs typeface="Arimo Bold"/>
                <a:sym typeface="Arimo Bold"/>
              </a:rPr>
              <a:t>：对抗性更强的游戏，类似于足球桌游，双方均为视障者手持一个木板在封闭的桌子上推动滑片，直到击打进对方守护的门洞即可得分。这是一个对于视障患者相对公平的运动，实则它的兼容性非常强，以至于健全人群也可以游玩。</a:t>
            </a:r>
          </a:p>
          <a:p>
            <a:pPr algn="l">
              <a:lnSpc>
                <a:spcPts val="3845"/>
              </a:lnSpc>
            </a:pPr>
          </a:p>
          <a:p>
            <a:pPr algn="l">
              <a:lnSpc>
                <a:spcPts val="3845"/>
              </a:lnSpc>
            </a:pPr>
            <a:r>
              <a:rPr lang="en-US" sz="2670" b="true">
                <a:solidFill>
                  <a:srgbClr val="FF3131"/>
                </a:solidFill>
                <a:latin typeface="Arimo Bold"/>
                <a:ea typeface="Arimo Bold"/>
                <a:cs typeface="Arimo Bold"/>
                <a:sym typeface="Arimo Bold"/>
              </a:rPr>
              <a:t>挑战</a:t>
            </a:r>
            <a:r>
              <a:rPr lang="en-US" sz="2670" b="true">
                <a:solidFill>
                  <a:srgbClr val="000000"/>
                </a:solidFill>
                <a:latin typeface="Arimo Bold"/>
                <a:ea typeface="Arimo Bold"/>
                <a:cs typeface="Arimo Bold"/>
                <a:sym typeface="Arimo Bold"/>
              </a:rPr>
              <a:t>：</a:t>
            </a:r>
            <a:r>
              <a:rPr lang="en-US" sz="2670" b="true">
                <a:solidFill>
                  <a:srgbClr val="000000"/>
                </a:solidFill>
                <a:latin typeface="Arimo Bold"/>
                <a:ea typeface="Arimo Bold"/>
                <a:cs typeface="Arimo Bold"/>
                <a:sym typeface="Arimo Bold"/>
              </a:rPr>
              <a:t>·希望在滑片喷装桌角时也会发出声音反馈</a:t>
            </a:r>
          </a:p>
          <a:p>
            <a:pPr algn="l">
              <a:lnSpc>
                <a:spcPts val="3845"/>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Freeform 4" id="4"/>
          <p:cNvSpPr/>
          <p:nvPr/>
        </p:nvSpPr>
        <p:spPr>
          <a:xfrm flipH="false" flipV="false" rot="0">
            <a:off x="268041" y="199926"/>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259300" y="9812225"/>
            <a:ext cx="571396" cy="219224"/>
            <a:chOff x="0" y="0"/>
            <a:chExt cx="761861" cy="292299"/>
          </a:xfrm>
        </p:grpSpPr>
        <p:grpSp>
          <p:nvGrpSpPr>
            <p:cNvPr name="Group 6" id="6"/>
            <p:cNvGrpSpPr/>
            <p:nvPr/>
          </p:nvGrpSpPr>
          <p:grpSpPr>
            <a:xfrm rot="5400000">
              <a:off x="-18269" y="18269"/>
              <a:ext cx="292299" cy="25576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8" id="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9" id="9"/>
            <p:cNvGrpSpPr/>
            <p:nvPr/>
          </p:nvGrpSpPr>
          <p:grpSpPr>
            <a:xfrm rot="5400000">
              <a:off x="232069" y="18269"/>
              <a:ext cx="292299" cy="25576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1" id="1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5400000">
              <a:off x="487831" y="18269"/>
              <a:ext cx="292299" cy="255762"/>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4" id="1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Freeform 15" id="15"/>
          <p:cNvSpPr/>
          <p:nvPr/>
        </p:nvSpPr>
        <p:spPr>
          <a:xfrm flipH="false" flipV="false" rot="0">
            <a:off x="554249" y="1695787"/>
            <a:ext cx="7520194" cy="3684895"/>
          </a:xfrm>
          <a:custGeom>
            <a:avLst/>
            <a:gdLst/>
            <a:ahLst/>
            <a:cxnLst/>
            <a:rect r="r" b="b" t="t" l="l"/>
            <a:pathLst>
              <a:path h="3684895" w="7520194">
                <a:moveTo>
                  <a:pt x="0" y="0"/>
                </a:moveTo>
                <a:lnTo>
                  <a:pt x="7520194" y="0"/>
                </a:lnTo>
                <a:lnTo>
                  <a:pt x="7520194" y="3684895"/>
                </a:lnTo>
                <a:lnTo>
                  <a:pt x="0" y="3684895"/>
                </a:lnTo>
                <a:lnTo>
                  <a:pt x="0" y="0"/>
                </a:lnTo>
                <a:close/>
              </a:path>
            </a:pathLst>
          </a:custGeom>
          <a:blipFill>
            <a:blip r:embed="rId6"/>
            <a:stretch>
              <a:fillRect l="0" t="0" r="0" b="0"/>
            </a:stretch>
          </a:blipFill>
        </p:spPr>
      </p:sp>
      <p:sp>
        <p:nvSpPr>
          <p:cNvPr name="Freeform 16" id="16"/>
          <p:cNvSpPr/>
          <p:nvPr/>
        </p:nvSpPr>
        <p:spPr>
          <a:xfrm flipH="false" flipV="false" rot="0">
            <a:off x="595811" y="6432758"/>
            <a:ext cx="7560738" cy="3789820"/>
          </a:xfrm>
          <a:custGeom>
            <a:avLst/>
            <a:gdLst/>
            <a:ahLst/>
            <a:cxnLst/>
            <a:rect r="r" b="b" t="t" l="l"/>
            <a:pathLst>
              <a:path h="3789820" w="7560738">
                <a:moveTo>
                  <a:pt x="0" y="0"/>
                </a:moveTo>
                <a:lnTo>
                  <a:pt x="7560737" y="0"/>
                </a:lnTo>
                <a:lnTo>
                  <a:pt x="7560737" y="3789820"/>
                </a:lnTo>
                <a:lnTo>
                  <a:pt x="0" y="3789820"/>
                </a:lnTo>
                <a:lnTo>
                  <a:pt x="0" y="0"/>
                </a:lnTo>
                <a:close/>
              </a:path>
            </a:pathLst>
          </a:custGeom>
          <a:blipFill>
            <a:blip r:embed="rId7"/>
            <a:stretch>
              <a:fillRect l="0" t="0" r="0" b="0"/>
            </a:stretch>
          </a:blipFill>
        </p:spPr>
      </p:sp>
      <p:sp>
        <p:nvSpPr>
          <p:cNvPr name="TextBox 17" id="17"/>
          <p:cNvSpPr txBox="true"/>
          <p:nvPr/>
        </p:nvSpPr>
        <p:spPr>
          <a:xfrm rot="0">
            <a:off x="554249" y="851733"/>
            <a:ext cx="2325886"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盲人乒乓球</a:t>
            </a:r>
          </a:p>
        </p:txBody>
      </p:sp>
      <p:sp>
        <p:nvSpPr>
          <p:cNvPr name="TextBox 18" id="18"/>
          <p:cNvSpPr txBox="true"/>
          <p:nvPr/>
        </p:nvSpPr>
        <p:spPr>
          <a:xfrm rot="0">
            <a:off x="8383867" y="1610062"/>
            <a:ext cx="8875433" cy="3469117"/>
          </a:xfrm>
          <a:prstGeom prst="rect">
            <a:avLst/>
          </a:prstGeom>
        </p:spPr>
        <p:txBody>
          <a:bodyPr anchor="t" rtlCol="false" tIns="0" lIns="0" bIns="0" rIns="0">
            <a:spAutoFit/>
          </a:bodyPr>
          <a:lstStyle/>
          <a:p>
            <a:pPr algn="l">
              <a:lnSpc>
                <a:spcPts val="3954"/>
              </a:lnSpc>
            </a:pPr>
            <a:r>
              <a:rPr lang="en-US" sz="2746" b="true">
                <a:solidFill>
                  <a:srgbClr val="FF3131"/>
                </a:solidFill>
                <a:latin typeface="Arimo Bold"/>
                <a:ea typeface="Arimo Bold"/>
                <a:cs typeface="Arimo Bold"/>
                <a:sym typeface="Arimo Bold"/>
              </a:rPr>
              <a:t>体会</a:t>
            </a:r>
            <a:r>
              <a:rPr lang="en-US" sz="2746" b="true">
                <a:solidFill>
                  <a:srgbClr val="000000"/>
                </a:solidFill>
                <a:latin typeface="Arimo Bold"/>
                <a:ea typeface="Arimo Bold"/>
                <a:cs typeface="Arimo Bold"/>
                <a:sym typeface="Arimo Bold"/>
              </a:rPr>
              <a:t>：视障患者会在原球桌一般的区域进行活动；乒乓球中装有特殊的铃铛，当球与拍子或桌面碰撞就会发出响声，提示盲人球的位置。视障使用者需要更贴近桌子，大角度蹲伏的姿势去运动。他常常使用技巧获胜而不是蛮力</a:t>
            </a:r>
          </a:p>
          <a:p>
            <a:pPr algn="l">
              <a:lnSpc>
                <a:spcPts val="3954"/>
              </a:lnSpc>
            </a:pPr>
          </a:p>
          <a:p>
            <a:pPr algn="l">
              <a:lnSpc>
                <a:spcPts val="3954"/>
              </a:lnSpc>
            </a:pPr>
            <a:r>
              <a:rPr lang="en-US" sz="2746" b="true">
                <a:solidFill>
                  <a:srgbClr val="FF3131"/>
                </a:solidFill>
                <a:latin typeface="Arimo Bold"/>
                <a:ea typeface="Arimo Bold"/>
                <a:cs typeface="Arimo Bold"/>
                <a:sym typeface="Arimo Bold"/>
              </a:rPr>
              <a:t>挑战</a:t>
            </a:r>
            <a:r>
              <a:rPr lang="en-US" sz="2746" b="true">
                <a:solidFill>
                  <a:srgbClr val="000000"/>
                </a:solidFill>
                <a:latin typeface="Arimo Bold"/>
                <a:ea typeface="Arimo Bold"/>
                <a:cs typeface="Arimo Bold"/>
                <a:sym typeface="Arimo Bold"/>
              </a:rPr>
              <a:t>： </a:t>
            </a:r>
            <a:r>
              <a:rPr lang="en-US" sz="2746" b="true">
                <a:solidFill>
                  <a:srgbClr val="000000"/>
                </a:solidFill>
                <a:latin typeface="Arimo Bold"/>
                <a:ea typeface="Arimo Bold"/>
                <a:cs typeface="Arimo Bold"/>
                <a:sym typeface="Arimo Bold"/>
              </a:rPr>
              <a:t>·长时间蹲姿会引起腰肌劳损 </a:t>
            </a:r>
          </a:p>
          <a:p>
            <a:pPr algn="l">
              <a:lnSpc>
                <a:spcPts val="3954"/>
              </a:lnSpc>
              <a:spcBef>
                <a:spcPct val="0"/>
              </a:spcBef>
            </a:pPr>
            <a:r>
              <a:rPr lang="en-US" b="true" sz="2746">
                <a:solidFill>
                  <a:srgbClr val="000000"/>
                </a:solidFill>
                <a:latin typeface="Arimo Bold"/>
                <a:ea typeface="Arimo Bold"/>
                <a:cs typeface="Arimo Bold"/>
                <a:sym typeface="Arimo Bold"/>
              </a:rPr>
              <a:t>           </a:t>
            </a:r>
            <a:r>
              <a:rPr lang="en-US" b="true" sz="2746">
                <a:solidFill>
                  <a:srgbClr val="000000"/>
                </a:solidFill>
                <a:latin typeface="Arimo Bold"/>
                <a:ea typeface="Arimo Bold"/>
                <a:cs typeface="Arimo Bold"/>
                <a:sym typeface="Arimo Bold"/>
              </a:rPr>
              <a:t>·反应时间有限，需要较高的熟练度</a:t>
            </a:r>
          </a:p>
        </p:txBody>
      </p:sp>
      <p:sp>
        <p:nvSpPr>
          <p:cNvPr name="TextBox 19" id="19"/>
          <p:cNvSpPr txBox="true"/>
          <p:nvPr/>
        </p:nvSpPr>
        <p:spPr>
          <a:xfrm rot="0">
            <a:off x="786867" y="5591894"/>
            <a:ext cx="1860649"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盲人门球</a:t>
            </a:r>
          </a:p>
        </p:txBody>
      </p:sp>
      <p:sp>
        <p:nvSpPr>
          <p:cNvPr name="TextBox 20" id="20"/>
          <p:cNvSpPr txBox="true"/>
          <p:nvPr/>
        </p:nvSpPr>
        <p:spPr>
          <a:xfrm rot="0">
            <a:off x="8383867" y="6501095"/>
            <a:ext cx="9904133" cy="1817751"/>
          </a:xfrm>
          <a:prstGeom prst="rect">
            <a:avLst/>
          </a:prstGeom>
        </p:spPr>
        <p:txBody>
          <a:bodyPr anchor="t" rtlCol="false" tIns="0" lIns="0" bIns="0" rIns="0">
            <a:spAutoFit/>
          </a:bodyPr>
          <a:lstStyle/>
          <a:p>
            <a:pPr algn="l">
              <a:lnSpc>
                <a:spcPts val="3672"/>
              </a:lnSpc>
            </a:pPr>
            <a:r>
              <a:rPr lang="en-US" sz="2550" b="true">
                <a:solidFill>
                  <a:srgbClr val="FF3131"/>
                </a:solidFill>
                <a:latin typeface="Arimo Bold"/>
                <a:ea typeface="Arimo Bold"/>
                <a:cs typeface="Arimo Bold"/>
                <a:sym typeface="Arimo Bold"/>
              </a:rPr>
              <a:t>体会</a:t>
            </a:r>
            <a:r>
              <a:rPr lang="en-US" sz="2550" b="true">
                <a:solidFill>
                  <a:srgbClr val="000000"/>
                </a:solidFill>
                <a:latin typeface="Arimo Bold"/>
                <a:ea typeface="Arimo Bold"/>
                <a:cs typeface="Arimo Bold"/>
                <a:sym typeface="Arimo Bold"/>
              </a:rPr>
              <a:t>：一个竞技性非常强的运动，类似于足球的点球，需要教练带领，他并不是特别喜欢这个运动，球如果抽到自己身上非常疼</a:t>
            </a:r>
          </a:p>
          <a:p>
            <a:pPr algn="l">
              <a:lnSpc>
                <a:spcPts val="3672"/>
              </a:lnSpc>
            </a:pPr>
          </a:p>
          <a:p>
            <a:pPr algn="l">
              <a:lnSpc>
                <a:spcPts val="3672"/>
              </a:lnSpc>
              <a:spcBef>
                <a:spcPct val="0"/>
              </a:spcBef>
            </a:pPr>
            <a:r>
              <a:rPr lang="en-US" b="true" sz="2550">
                <a:solidFill>
                  <a:srgbClr val="FF3131"/>
                </a:solidFill>
                <a:latin typeface="Arimo Bold"/>
                <a:ea typeface="Arimo Bold"/>
                <a:cs typeface="Arimo Bold"/>
                <a:sym typeface="Arimo Bold"/>
              </a:rPr>
              <a:t>挑战</a:t>
            </a:r>
            <a:r>
              <a:rPr lang="en-US" b="true" sz="2550">
                <a:solidFill>
                  <a:srgbClr val="000000"/>
                </a:solidFill>
                <a:latin typeface="Arimo Bold"/>
                <a:ea typeface="Arimo Bold"/>
                <a:cs typeface="Arimo Bold"/>
                <a:sym typeface="Arimo Bold"/>
              </a:rPr>
              <a:t>：</a:t>
            </a:r>
            <a:r>
              <a:rPr lang="en-US" b="true" sz="2550">
                <a:solidFill>
                  <a:srgbClr val="000000"/>
                </a:solidFill>
                <a:latin typeface="Arimo Bold"/>
                <a:ea typeface="Arimo Bold"/>
                <a:cs typeface="Arimo Bold"/>
                <a:sym typeface="Arimo Bold"/>
              </a:rPr>
              <a:t>·这个运动教练的辅助性太强，参与的视障者很难自己发挥战术</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Freeform 4" id="4"/>
          <p:cNvSpPr/>
          <p:nvPr/>
        </p:nvSpPr>
        <p:spPr>
          <a:xfrm flipH="false" flipV="false" rot="0">
            <a:off x="268041" y="199926"/>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259300" y="9812225"/>
            <a:ext cx="571396" cy="219224"/>
            <a:chOff x="0" y="0"/>
            <a:chExt cx="761861" cy="292299"/>
          </a:xfrm>
        </p:grpSpPr>
        <p:grpSp>
          <p:nvGrpSpPr>
            <p:cNvPr name="Group 6" id="6"/>
            <p:cNvGrpSpPr/>
            <p:nvPr/>
          </p:nvGrpSpPr>
          <p:grpSpPr>
            <a:xfrm rot="5400000">
              <a:off x="-18269" y="18269"/>
              <a:ext cx="292299" cy="25576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8" id="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9" id="9"/>
            <p:cNvGrpSpPr/>
            <p:nvPr/>
          </p:nvGrpSpPr>
          <p:grpSpPr>
            <a:xfrm rot="5400000">
              <a:off x="232069" y="18269"/>
              <a:ext cx="292299" cy="25576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1" id="1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5400000">
              <a:off x="487831" y="18269"/>
              <a:ext cx="292299" cy="255762"/>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4" id="1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Freeform 15" id="15"/>
          <p:cNvSpPr/>
          <p:nvPr/>
        </p:nvSpPr>
        <p:spPr>
          <a:xfrm flipH="false" flipV="false" rot="0">
            <a:off x="14368016" y="1656445"/>
            <a:ext cx="2335636" cy="2335636"/>
          </a:xfrm>
          <a:custGeom>
            <a:avLst/>
            <a:gdLst/>
            <a:ahLst/>
            <a:cxnLst/>
            <a:rect r="r" b="b" t="t" l="l"/>
            <a:pathLst>
              <a:path h="2335636" w="2335636">
                <a:moveTo>
                  <a:pt x="0" y="0"/>
                </a:moveTo>
                <a:lnTo>
                  <a:pt x="2335635" y="0"/>
                </a:lnTo>
                <a:lnTo>
                  <a:pt x="2335635" y="2335635"/>
                </a:lnTo>
                <a:lnTo>
                  <a:pt x="0" y="2335635"/>
                </a:lnTo>
                <a:lnTo>
                  <a:pt x="0" y="0"/>
                </a:lnTo>
                <a:close/>
              </a:path>
            </a:pathLst>
          </a:custGeom>
          <a:blipFill>
            <a:blip r:embed="rId6"/>
            <a:stretch>
              <a:fillRect l="0" t="0" r="0" b="0"/>
            </a:stretch>
          </a:blipFill>
        </p:spPr>
      </p:sp>
      <p:sp>
        <p:nvSpPr>
          <p:cNvPr name="Freeform 16" id="16"/>
          <p:cNvSpPr/>
          <p:nvPr/>
        </p:nvSpPr>
        <p:spPr>
          <a:xfrm flipH="false" flipV="false" rot="0">
            <a:off x="6403670" y="1774123"/>
            <a:ext cx="7964346" cy="2012807"/>
          </a:xfrm>
          <a:custGeom>
            <a:avLst/>
            <a:gdLst/>
            <a:ahLst/>
            <a:cxnLst/>
            <a:rect r="r" b="b" t="t" l="l"/>
            <a:pathLst>
              <a:path h="2012807" w="7964346">
                <a:moveTo>
                  <a:pt x="0" y="0"/>
                </a:moveTo>
                <a:lnTo>
                  <a:pt x="7964346" y="0"/>
                </a:lnTo>
                <a:lnTo>
                  <a:pt x="7964346" y="2012808"/>
                </a:lnTo>
                <a:lnTo>
                  <a:pt x="0" y="20128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4368016" y="5143500"/>
            <a:ext cx="2388421" cy="2388421"/>
          </a:xfrm>
          <a:custGeom>
            <a:avLst/>
            <a:gdLst/>
            <a:ahLst/>
            <a:cxnLst/>
            <a:rect r="r" b="b" t="t" l="l"/>
            <a:pathLst>
              <a:path h="2388421" w="2388421">
                <a:moveTo>
                  <a:pt x="0" y="0"/>
                </a:moveTo>
                <a:lnTo>
                  <a:pt x="2388421" y="0"/>
                </a:lnTo>
                <a:lnTo>
                  <a:pt x="2388421" y="2388421"/>
                </a:lnTo>
                <a:lnTo>
                  <a:pt x="0" y="2388421"/>
                </a:lnTo>
                <a:lnTo>
                  <a:pt x="0" y="0"/>
                </a:lnTo>
                <a:close/>
              </a:path>
            </a:pathLst>
          </a:custGeom>
          <a:blipFill>
            <a:blip r:embed="rId9"/>
            <a:stretch>
              <a:fillRect l="0" t="0" r="0" b="0"/>
            </a:stretch>
          </a:blipFill>
        </p:spPr>
      </p:sp>
      <p:sp>
        <p:nvSpPr>
          <p:cNvPr name="TextBox 18" id="18"/>
          <p:cNvSpPr txBox="true"/>
          <p:nvPr/>
        </p:nvSpPr>
        <p:spPr>
          <a:xfrm rot="0">
            <a:off x="-1205507" y="-12207"/>
            <a:ext cx="18724111" cy="863333"/>
          </a:xfrm>
          <a:prstGeom prst="rect">
            <a:avLst/>
          </a:prstGeom>
        </p:spPr>
        <p:txBody>
          <a:bodyPr anchor="t" rtlCol="false" tIns="0" lIns="0" bIns="0" rIns="0">
            <a:spAutoFit/>
          </a:bodyPr>
          <a:lstStyle/>
          <a:p>
            <a:pPr algn="ctr">
              <a:lnSpc>
                <a:spcPts val="6912"/>
              </a:lnSpc>
              <a:spcBef>
                <a:spcPct val="0"/>
              </a:spcBef>
            </a:pPr>
            <a:r>
              <a:rPr lang="en-US" b="true" sz="4800" i="true">
                <a:solidFill>
                  <a:srgbClr val="000000"/>
                </a:solidFill>
                <a:latin typeface="Arimo Bold Italics"/>
                <a:ea typeface="Arimo Bold Italics"/>
                <a:cs typeface="Arimo Bold Italics"/>
                <a:sym typeface="Arimo Bold Italics"/>
              </a:rPr>
              <a:t>天地生民，各有禀赋，残者非异于常，乃形殊而性齐</a:t>
            </a:r>
          </a:p>
        </p:txBody>
      </p:sp>
      <p:sp>
        <p:nvSpPr>
          <p:cNvPr name="TextBox 19" id="19"/>
          <p:cNvSpPr txBox="true"/>
          <p:nvPr/>
        </p:nvSpPr>
        <p:spPr>
          <a:xfrm rot="0">
            <a:off x="1386878" y="1156845"/>
            <a:ext cx="7282175" cy="499599"/>
          </a:xfrm>
          <a:prstGeom prst="rect">
            <a:avLst/>
          </a:prstGeom>
        </p:spPr>
        <p:txBody>
          <a:bodyPr anchor="t" rtlCol="false" tIns="0" lIns="0" bIns="0" rIns="0">
            <a:spAutoFit/>
          </a:bodyPr>
          <a:lstStyle/>
          <a:p>
            <a:pPr algn="l">
              <a:lnSpc>
                <a:spcPts val="3932"/>
              </a:lnSpc>
              <a:spcBef>
                <a:spcPct val="0"/>
              </a:spcBef>
            </a:pPr>
            <a:r>
              <a:rPr lang="en-US" b="true" sz="2730">
                <a:solidFill>
                  <a:srgbClr val="000000"/>
                </a:solidFill>
                <a:latin typeface="Arimo Bold"/>
                <a:ea typeface="Arimo Bold"/>
                <a:cs typeface="Arimo Bold"/>
                <a:sym typeface="Arimo Bold"/>
              </a:rPr>
              <a:t>我问：残障人群会希望得到无微不至的呵护吗？</a:t>
            </a:r>
          </a:p>
        </p:txBody>
      </p:sp>
      <p:sp>
        <p:nvSpPr>
          <p:cNvPr name="TextBox 20" id="20"/>
          <p:cNvSpPr txBox="true"/>
          <p:nvPr/>
        </p:nvSpPr>
        <p:spPr>
          <a:xfrm rot="0">
            <a:off x="6749779" y="2259051"/>
            <a:ext cx="7618237" cy="1044698"/>
          </a:xfrm>
          <a:prstGeom prst="rect">
            <a:avLst/>
          </a:prstGeom>
        </p:spPr>
        <p:txBody>
          <a:bodyPr anchor="t" rtlCol="false" tIns="0" lIns="0" bIns="0" rIns="0">
            <a:spAutoFit/>
          </a:bodyPr>
          <a:lstStyle/>
          <a:p>
            <a:pPr algn="l">
              <a:lnSpc>
                <a:spcPts val="4122"/>
              </a:lnSpc>
              <a:spcBef>
                <a:spcPct val="0"/>
              </a:spcBef>
            </a:pPr>
            <a:r>
              <a:rPr lang="en-US" b="true" sz="2862">
                <a:solidFill>
                  <a:srgbClr val="000000"/>
                </a:solidFill>
                <a:latin typeface="Arimo Bold"/>
                <a:ea typeface="Arimo Bold"/>
                <a:cs typeface="Arimo Bold"/>
                <a:sym typeface="Arimo Bold"/>
              </a:rPr>
              <a:t>不不，当然不是...不能这样想，</a:t>
            </a:r>
          </a:p>
          <a:p>
            <a:pPr algn="l">
              <a:lnSpc>
                <a:spcPts val="4266"/>
              </a:lnSpc>
              <a:spcBef>
                <a:spcPct val="0"/>
              </a:spcBef>
            </a:pPr>
            <a:r>
              <a:rPr lang="en-US" b="true" sz="2962">
                <a:solidFill>
                  <a:srgbClr val="000000"/>
                </a:solidFill>
                <a:latin typeface="Arimo Bold"/>
                <a:ea typeface="Arimo Bold"/>
                <a:cs typeface="Arimo Bold"/>
                <a:sym typeface="Arimo Bold"/>
              </a:rPr>
              <a:t>就算失去某些功能，我们依旧是独立的个体</a:t>
            </a:r>
          </a:p>
        </p:txBody>
      </p:sp>
      <p:sp>
        <p:nvSpPr>
          <p:cNvPr name="TextBox 21" id="21"/>
          <p:cNvSpPr txBox="true"/>
          <p:nvPr/>
        </p:nvSpPr>
        <p:spPr>
          <a:xfrm rot="0">
            <a:off x="1386878" y="4101256"/>
            <a:ext cx="8362131" cy="496820"/>
          </a:xfrm>
          <a:prstGeom prst="rect">
            <a:avLst/>
          </a:prstGeom>
        </p:spPr>
        <p:txBody>
          <a:bodyPr anchor="t" rtlCol="false" tIns="0" lIns="0" bIns="0" rIns="0">
            <a:spAutoFit/>
          </a:bodyPr>
          <a:lstStyle/>
          <a:p>
            <a:pPr algn="l">
              <a:lnSpc>
                <a:spcPts val="3978"/>
              </a:lnSpc>
              <a:spcBef>
                <a:spcPct val="0"/>
              </a:spcBef>
            </a:pPr>
            <a:r>
              <a:rPr lang="en-US" b="true" sz="2762">
                <a:solidFill>
                  <a:srgbClr val="000000"/>
                </a:solidFill>
                <a:latin typeface="Arimo Bold"/>
                <a:ea typeface="Arimo Bold"/>
                <a:cs typeface="Arimo Bold"/>
                <a:sym typeface="Arimo Bold"/>
              </a:rPr>
              <a:t>我问：那社会上那些特殊的设施呢，像是盲道什么的...</a:t>
            </a:r>
          </a:p>
        </p:txBody>
      </p:sp>
      <p:sp>
        <p:nvSpPr>
          <p:cNvPr name="Freeform 22" id="22"/>
          <p:cNvSpPr/>
          <p:nvPr/>
        </p:nvSpPr>
        <p:spPr>
          <a:xfrm flipH="false" flipV="false" rot="0">
            <a:off x="2703536" y="5283875"/>
            <a:ext cx="11664479" cy="2947932"/>
          </a:xfrm>
          <a:custGeom>
            <a:avLst/>
            <a:gdLst/>
            <a:ahLst/>
            <a:cxnLst/>
            <a:rect r="r" b="b" t="t" l="l"/>
            <a:pathLst>
              <a:path h="2947932" w="11664479">
                <a:moveTo>
                  <a:pt x="0" y="0"/>
                </a:moveTo>
                <a:lnTo>
                  <a:pt x="11664480" y="0"/>
                </a:lnTo>
                <a:lnTo>
                  <a:pt x="11664480" y="2947932"/>
                </a:lnTo>
                <a:lnTo>
                  <a:pt x="0" y="29479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3459791" y="5417225"/>
            <a:ext cx="10219913" cy="2660138"/>
          </a:xfrm>
          <a:prstGeom prst="rect">
            <a:avLst/>
          </a:prstGeom>
        </p:spPr>
        <p:txBody>
          <a:bodyPr anchor="t" rtlCol="false" tIns="0" lIns="0" bIns="0" rIns="0">
            <a:spAutoFit/>
          </a:bodyPr>
          <a:lstStyle/>
          <a:p>
            <a:pPr algn="l">
              <a:lnSpc>
                <a:spcPts val="5274"/>
              </a:lnSpc>
              <a:spcBef>
                <a:spcPct val="0"/>
              </a:spcBef>
            </a:pPr>
            <a:r>
              <a:rPr lang="en-US" b="true" sz="3662">
                <a:solidFill>
                  <a:srgbClr val="000000"/>
                </a:solidFill>
                <a:latin typeface="Arimo Bold"/>
                <a:ea typeface="Arimo Bold"/>
                <a:cs typeface="Arimo Bold"/>
                <a:sym typeface="Arimo Bold"/>
              </a:rPr>
              <a:t>我想，最好的理解就是社会考虑到了我们特殊的需求，但是我们需要尊重与空间。你知道，我们可以像正常人一样生活，像是运动一般，过多的辅助就显得无趣了。</a:t>
            </a:r>
          </a:p>
        </p:txBody>
      </p:sp>
      <p:sp>
        <p:nvSpPr>
          <p:cNvPr name="TextBox 24" id="24"/>
          <p:cNvSpPr txBox="true"/>
          <p:nvPr/>
        </p:nvSpPr>
        <p:spPr>
          <a:xfrm rot="0">
            <a:off x="840457" y="8517557"/>
            <a:ext cx="15456745" cy="1326638"/>
          </a:xfrm>
          <a:prstGeom prst="rect">
            <a:avLst/>
          </a:prstGeom>
        </p:spPr>
        <p:txBody>
          <a:bodyPr anchor="t" rtlCol="false" tIns="0" lIns="0" bIns="0" rIns="0">
            <a:spAutoFit/>
          </a:bodyPr>
          <a:lstStyle/>
          <a:p>
            <a:pPr algn="l">
              <a:lnSpc>
                <a:spcPts val="5274"/>
              </a:lnSpc>
              <a:spcBef>
                <a:spcPct val="0"/>
              </a:spcBef>
            </a:pPr>
            <a:r>
              <a:rPr lang="en-US" b="true" sz="3662">
                <a:solidFill>
                  <a:srgbClr val="000000"/>
                </a:solidFill>
                <a:latin typeface="Arimo Bold"/>
                <a:ea typeface="Arimo Bold"/>
                <a:cs typeface="Arimo Bold"/>
                <a:sym typeface="Arimo Bold"/>
              </a:rPr>
              <a:t>他说：“故王之不王，非挟太山以超北海之类；王之不王，是折枝之类”，有些事情或运动并非做不到，而是诚然不想去罢了。</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sp>
        <p:nvSpPr>
          <p:cNvPr name="AutoShape 7" id="7"/>
          <p:cNvSpPr/>
          <p:nvPr/>
        </p:nvSpPr>
        <p:spPr>
          <a:xfrm>
            <a:off x="2532393" y="5456197"/>
            <a:ext cx="13109514" cy="0"/>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931641" y="8814940"/>
            <a:ext cx="973091" cy="592542"/>
            <a:chOff x="0" y="0"/>
            <a:chExt cx="1297455" cy="790056"/>
          </a:xfrm>
        </p:grpSpPr>
        <p:grpSp>
          <p:nvGrpSpPr>
            <p:cNvPr name="Group 9" id="9"/>
            <p:cNvGrpSpPr/>
            <p:nvPr/>
          </p:nvGrpSpPr>
          <p:grpSpPr>
            <a:xfrm rot="0">
              <a:off x="0" y="251932"/>
              <a:ext cx="1297455" cy="538123"/>
              <a:chOff x="0" y="0"/>
              <a:chExt cx="812800" cy="337111"/>
            </a:xfrm>
          </p:grpSpPr>
          <p:sp>
            <p:nvSpPr>
              <p:cNvPr name="Freeform 10" id="10"/>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1" id="11"/>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2" id="12"/>
            <p:cNvGrpSpPr/>
            <p:nvPr/>
          </p:nvGrpSpPr>
          <p:grpSpPr>
            <a:xfrm rot="0">
              <a:off x="0" y="0"/>
              <a:ext cx="1297455" cy="538123"/>
              <a:chOff x="0" y="0"/>
              <a:chExt cx="812800" cy="337111"/>
            </a:xfrm>
          </p:grpSpPr>
          <p:sp>
            <p:nvSpPr>
              <p:cNvPr name="Freeform 13" id="13"/>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4" id="14"/>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5" id="15"/>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6" id="16"/>
          <p:cNvGrpSpPr/>
          <p:nvPr/>
        </p:nvGrpSpPr>
        <p:grpSpPr>
          <a:xfrm rot="0">
            <a:off x="16687904" y="8683467"/>
            <a:ext cx="571396" cy="219224"/>
            <a:chOff x="0" y="0"/>
            <a:chExt cx="761861" cy="292299"/>
          </a:xfrm>
        </p:grpSpPr>
        <p:grpSp>
          <p:nvGrpSpPr>
            <p:cNvPr name="Group 17" id="17"/>
            <p:cNvGrpSpPr/>
            <p:nvPr/>
          </p:nvGrpSpPr>
          <p:grpSpPr>
            <a:xfrm rot="5400000">
              <a:off x="-18269" y="18269"/>
              <a:ext cx="292299" cy="255762"/>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9" id="19"/>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0" id="20"/>
            <p:cNvGrpSpPr/>
            <p:nvPr/>
          </p:nvGrpSpPr>
          <p:grpSpPr>
            <a:xfrm rot="5400000">
              <a:off x="232069" y="18269"/>
              <a:ext cx="292299" cy="255762"/>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2" id="22"/>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3" id="23"/>
            <p:cNvGrpSpPr/>
            <p:nvPr/>
          </p:nvGrpSpPr>
          <p:grpSpPr>
            <a:xfrm rot="5400000">
              <a:off x="487831" y="18269"/>
              <a:ext cx="292299" cy="255762"/>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5" id="25"/>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6" id="26"/>
          <p:cNvGrpSpPr/>
          <p:nvPr/>
        </p:nvGrpSpPr>
        <p:grpSpPr>
          <a:xfrm rot="0">
            <a:off x="2532393" y="2816592"/>
            <a:ext cx="6194889" cy="2162447"/>
            <a:chOff x="0" y="0"/>
            <a:chExt cx="1631576" cy="569533"/>
          </a:xfrm>
        </p:grpSpPr>
        <p:sp>
          <p:nvSpPr>
            <p:cNvPr name="Freeform 27" id="27"/>
            <p:cNvSpPr/>
            <p:nvPr/>
          </p:nvSpPr>
          <p:spPr>
            <a:xfrm flipH="false" flipV="false" rot="0">
              <a:off x="0" y="0"/>
              <a:ext cx="1631576" cy="569533"/>
            </a:xfrm>
            <a:custGeom>
              <a:avLst/>
              <a:gdLst/>
              <a:ahLst/>
              <a:cxnLst/>
              <a:rect r="r" b="b" t="t" l="l"/>
              <a:pathLst>
                <a:path h="569533" w="1631576">
                  <a:moveTo>
                    <a:pt x="14997" y="0"/>
                  </a:moveTo>
                  <a:lnTo>
                    <a:pt x="1616579" y="0"/>
                  </a:lnTo>
                  <a:cubicBezTo>
                    <a:pt x="1620557" y="0"/>
                    <a:pt x="1624371" y="1580"/>
                    <a:pt x="1627183" y="4392"/>
                  </a:cubicBezTo>
                  <a:cubicBezTo>
                    <a:pt x="1629996" y="7205"/>
                    <a:pt x="1631576" y="11019"/>
                    <a:pt x="1631576" y="14997"/>
                  </a:cubicBezTo>
                  <a:lnTo>
                    <a:pt x="1631576" y="554537"/>
                  </a:lnTo>
                  <a:cubicBezTo>
                    <a:pt x="1631576" y="558514"/>
                    <a:pt x="1629996" y="562328"/>
                    <a:pt x="1627183" y="565141"/>
                  </a:cubicBezTo>
                  <a:cubicBezTo>
                    <a:pt x="1624371" y="567953"/>
                    <a:pt x="1620557" y="569533"/>
                    <a:pt x="1616579" y="569533"/>
                  </a:cubicBezTo>
                  <a:lnTo>
                    <a:pt x="14997" y="569533"/>
                  </a:lnTo>
                  <a:cubicBezTo>
                    <a:pt x="11019" y="569533"/>
                    <a:pt x="7205" y="567953"/>
                    <a:pt x="4392" y="565141"/>
                  </a:cubicBezTo>
                  <a:cubicBezTo>
                    <a:pt x="1580" y="562328"/>
                    <a:pt x="0" y="558514"/>
                    <a:pt x="0" y="554537"/>
                  </a:cubicBezTo>
                  <a:lnTo>
                    <a:pt x="0" y="14997"/>
                  </a:lnTo>
                  <a:cubicBezTo>
                    <a:pt x="0" y="11019"/>
                    <a:pt x="1580" y="7205"/>
                    <a:pt x="4392" y="4392"/>
                  </a:cubicBezTo>
                  <a:cubicBezTo>
                    <a:pt x="7205" y="1580"/>
                    <a:pt x="11019" y="0"/>
                    <a:pt x="14997" y="0"/>
                  </a:cubicBezTo>
                  <a:close/>
                </a:path>
              </a:pathLst>
            </a:custGeom>
            <a:gradFill rotWithShape="true">
              <a:gsLst>
                <a:gs pos="0">
                  <a:srgbClr val="FFFFFF">
                    <a:alpha val="33000"/>
                  </a:srgbClr>
                </a:gs>
                <a:gs pos="100000">
                  <a:srgbClr val="FFFFFF">
                    <a:alpha val="0"/>
                  </a:srgbClr>
                </a:gs>
              </a:gsLst>
              <a:lin ang="2700000"/>
            </a:gradFill>
          </p:spPr>
        </p:sp>
        <p:sp>
          <p:nvSpPr>
            <p:cNvPr name="TextBox 28" id="28"/>
            <p:cNvSpPr txBox="true"/>
            <p:nvPr/>
          </p:nvSpPr>
          <p:spPr>
            <a:xfrm>
              <a:off x="0" y="-57150"/>
              <a:ext cx="1631576" cy="626683"/>
            </a:xfrm>
            <a:prstGeom prst="rect">
              <a:avLst/>
            </a:prstGeom>
          </p:spPr>
          <p:txBody>
            <a:bodyPr anchor="ctr" rtlCol="false" tIns="50800" lIns="50800" bIns="50800" rIns="50800"/>
            <a:lstStyle/>
            <a:p>
              <a:pPr algn="ctr">
                <a:lnSpc>
                  <a:spcPts val="2592"/>
                </a:lnSpc>
              </a:pPr>
            </a:p>
          </p:txBody>
        </p:sp>
      </p:grpSp>
      <p:grpSp>
        <p:nvGrpSpPr>
          <p:cNvPr name="Group 29" id="29"/>
          <p:cNvGrpSpPr/>
          <p:nvPr/>
        </p:nvGrpSpPr>
        <p:grpSpPr>
          <a:xfrm rot="0">
            <a:off x="9521880" y="2816592"/>
            <a:ext cx="6120027" cy="2162447"/>
            <a:chOff x="0" y="0"/>
            <a:chExt cx="1611859" cy="569533"/>
          </a:xfrm>
        </p:grpSpPr>
        <p:sp>
          <p:nvSpPr>
            <p:cNvPr name="Freeform 30" id="30"/>
            <p:cNvSpPr/>
            <p:nvPr/>
          </p:nvSpPr>
          <p:spPr>
            <a:xfrm flipH="false" flipV="false" rot="0">
              <a:off x="0" y="0"/>
              <a:ext cx="1611859" cy="569533"/>
            </a:xfrm>
            <a:custGeom>
              <a:avLst/>
              <a:gdLst/>
              <a:ahLst/>
              <a:cxnLst/>
              <a:rect r="r" b="b" t="t" l="l"/>
              <a:pathLst>
                <a:path h="569533" w="1611859">
                  <a:moveTo>
                    <a:pt x="15180" y="0"/>
                  </a:moveTo>
                  <a:lnTo>
                    <a:pt x="1596679" y="0"/>
                  </a:lnTo>
                  <a:cubicBezTo>
                    <a:pt x="1600705" y="0"/>
                    <a:pt x="1604566" y="1599"/>
                    <a:pt x="1607413" y="4446"/>
                  </a:cubicBezTo>
                  <a:cubicBezTo>
                    <a:pt x="1610260" y="7293"/>
                    <a:pt x="1611859" y="11154"/>
                    <a:pt x="1611859" y="15180"/>
                  </a:cubicBezTo>
                  <a:lnTo>
                    <a:pt x="1611859" y="554353"/>
                  </a:lnTo>
                  <a:cubicBezTo>
                    <a:pt x="1611859" y="562737"/>
                    <a:pt x="1605062" y="569533"/>
                    <a:pt x="1596679" y="569533"/>
                  </a:cubicBezTo>
                  <a:lnTo>
                    <a:pt x="15180" y="569533"/>
                  </a:lnTo>
                  <a:cubicBezTo>
                    <a:pt x="6796" y="569533"/>
                    <a:pt x="0" y="562737"/>
                    <a:pt x="0" y="554353"/>
                  </a:cubicBezTo>
                  <a:lnTo>
                    <a:pt x="0" y="15180"/>
                  </a:lnTo>
                  <a:cubicBezTo>
                    <a:pt x="0" y="6796"/>
                    <a:pt x="6796" y="0"/>
                    <a:pt x="15180" y="0"/>
                  </a:cubicBezTo>
                  <a:close/>
                </a:path>
              </a:pathLst>
            </a:custGeom>
            <a:gradFill rotWithShape="true">
              <a:gsLst>
                <a:gs pos="0">
                  <a:srgbClr val="FFFFFF">
                    <a:alpha val="33000"/>
                  </a:srgbClr>
                </a:gs>
                <a:gs pos="100000">
                  <a:srgbClr val="FFFFFF">
                    <a:alpha val="0"/>
                  </a:srgbClr>
                </a:gs>
              </a:gsLst>
              <a:lin ang="2700000"/>
            </a:gradFill>
            <a:ln cap="sq">
              <a:noFill/>
              <a:prstDash val="solid"/>
              <a:miter/>
            </a:ln>
          </p:spPr>
        </p:sp>
        <p:sp>
          <p:nvSpPr>
            <p:cNvPr name="TextBox 31" id="31"/>
            <p:cNvSpPr txBox="true"/>
            <p:nvPr/>
          </p:nvSpPr>
          <p:spPr>
            <a:xfrm>
              <a:off x="0" y="-57150"/>
              <a:ext cx="1611859" cy="626683"/>
            </a:xfrm>
            <a:prstGeom prst="rect">
              <a:avLst/>
            </a:prstGeom>
          </p:spPr>
          <p:txBody>
            <a:bodyPr anchor="ctr" rtlCol="false" tIns="50800" lIns="50800" bIns="50800" rIns="50800"/>
            <a:lstStyle/>
            <a:p>
              <a:pPr algn="ctr" marL="0" indent="0" lvl="0">
                <a:lnSpc>
                  <a:spcPts val="2592"/>
                </a:lnSpc>
                <a:spcBef>
                  <a:spcPct val="0"/>
                </a:spcBef>
              </a:pPr>
            </a:p>
          </p:txBody>
        </p:sp>
      </p:grpSp>
      <p:grpSp>
        <p:nvGrpSpPr>
          <p:cNvPr name="Group 32" id="32"/>
          <p:cNvGrpSpPr/>
          <p:nvPr/>
        </p:nvGrpSpPr>
        <p:grpSpPr>
          <a:xfrm rot="0">
            <a:off x="2532393" y="5778320"/>
            <a:ext cx="6194889" cy="2162447"/>
            <a:chOff x="0" y="0"/>
            <a:chExt cx="1631576" cy="569533"/>
          </a:xfrm>
        </p:grpSpPr>
        <p:sp>
          <p:nvSpPr>
            <p:cNvPr name="Freeform 33" id="33"/>
            <p:cNvSpPr/>
            <p:nvPr/>
          </p:nvSpPr>
          <p:spPr>
            <a:xfrm flipH="false" flipV="false" rot="0">
              <a:off x="0" y="0"/>
              <a:ext cx="1631576" cy="569533"/>
            </a:xfrm>
            <a:custGeom>
              <a:avLst/>
              <a:gdLst/>
              <a:ahLst/>
              <a:cxnLst/>
              <a:rect r="r" b="b" t="t" l="l"/>
              <a:pathLst>
                <a:path h="569533" w="1631576">
                  <a:moveTo>
                    <a:pt x="14997" y="0"/>
                  </a:moveTo>
                  <a:lnTo>
                    <a:pt x="1616579" y="0"/>
                  </a:lnTo>
                  <a:cubicBezTo>
                    <a:pt x="1620557" y="0"/>
                    <a:pt x="1624371" y="1580"/>
                    <a:pt x="1627183" y="4392"/>
                  </a:cubicBezTo>
                  <a:cubicBezTo>
                    <a:pt x="1629996" y="7205"/>
                    <a:pt x="1631576" y="11019"/>
                    <a:pt x="1631576" y="14997"/>
                  </a:cubicBezTo>
                  <a:lnTo>
                    <a:pt x="1631576" y="554537"/>
                  </a:lnTo>
                  <a:cubicBezTo>
                    <a:pt x="1631576" y="558514"/>
                    <a:pt x="1629996" y="562328"/>
                    <a:pt x="1627183" y="565141"/>
                  </a:cubicBezTo>
                  <a:cubicBezTo>
                    <a:pt x="1624371" y="567953"/>
                    <a:pt x="1620557" y="569533"/>
                    <a:pt x="1616579" y="569533"/>
                  </a:cubicBezTo>
                  <a:lnTo>
                    <a:pt x="14997" y="569533"/>
                  </a:lnTo>
                  <a:cubicBezTo>
                    <a:pt x="11019" y="569533"/>
                    <a:pt x="7205" y="567953"/>
                    <a:pt x="4392" y="565141"/>
                  </a:cubicBezTo>
                  <a:cubicBezTo>
                    <a:pt x="1580" y="562328"/>
                    <a:pt x="0" y="558514"/>
                    <a:pt x="0" y="554537"/>
                  </a:cubicBezTo>
                  <a:lnTo>
                    <a:pt x="0" y="14997"/>
                  </a:lnTo>
                  <a:cubicBezTo>
                    <a:pt x="0" y="11019"/>
                    <a:pt x="1580" y="7205"/>
                    <a:pt x="4392" y="4392"/>
                  </a:cubicBezTo>
                  <a:cubicBezTo>
                    <a:pt x="7205" y="1580"/>
                    <a:pt x="11019" y="0"/>
                    <a:pt x="14997" y="0"/>
                  </a:cubicBezTo>
                  <a:close/>
                </a:path>
              </a:pathLst>
            </a:custGeom>
            <a:gradFill rotWithShape="true">
              <a:gsLst>
                <a:gs pos="0">
                  <a:srgbClr val="FFFFFF">
                    <a:alpha val="33000"/>
                  </a:srgbClr>
                </a:gs>
                <a:gs pos="100000">
                  <a:srgbClr val="FFFFFF">
                    <a:alpha val="0"/>
                  </a:srgbClr>
                </a:gs>
              </a:gsLst>
              <a:lin ang="2700000"/>
            </a:gradFill>
            <a:ln cap="sq">
              <a:noFill/>
              <a:prstDash val="solid"/>
              <a:miter/>
            </a:ln>
          </p:spPr>
        </p:sp>
        <p:sp>
          <p:nvSpPr>
            <p:cNvPr name="TextBox 34" id="34"/>
            <p:cNvSpPr txBox="true"/>
            <p:nvPr/>
          </p:nvSpPr>
          <p:spPr>
            <a:xfrm>
              <a:off x="0" y="-57150"/>
              <a:ext cx="1631576" cy="626683"/>
            </a:xfrm>
            <a:prstGeom prst="rect">
              <a:avLst/>
            </a:prstGeom>
          </p:spPr>
          <p:txBody>
            <a:bodyPr anchor="ctr" rtlCol="false" tIns="50800" lIns="50800" bIns="50800" rIns="50800"/>
            <a:lstStyle/>
            <a:p>
              <a:pPr algn="ctr" marL="0" indent="0" lvl="0">
                <a:lnSpc>
                  <a:spcPts val="2592"/>
                </a:lnSpc>
                <a:spcBef>
                  <a:spcPct val="0"/>
                </a:spcBef>
              </a:pPr>
            </a:p>
          </p:txBody>
        </p:sp>
      </p:grpSp>
      <p:grpSp>
        <p:nvGrpSpPr>
          <p:cNvPr name="Group 35" id="35"/>
          <p:cNvGrpSpPr/>
          <p:nvPr/>
        </p:nvGrpSpPr>
        <p:grpSpPr>
          <a:xfrm rot="0">
            <a:off x="9521880" y="5778320"/>
            <a:ext cx="6120027" cy="2162447"/>
            <a:chOff x="0" y="0"/>
            <a:chExt cx="1611859" cy="569533"/>
          </a:xfrm>
        </p:grpSpPr>
        <p:sp>
          <p:nvSpPr>
            <p:cNvPr name="Freeform 36" id="36"/>
            <p:cNvSpPr/>
            <p:nvPr/>
          </p:nvSpPr>
          <p:spPr>
            <a:xfrm flipH="false" flipV="false" rot="0">
              <a:off x="0" y="0"/>
              <a:ext cx="1611859" cy="569533"/>
            </a:xfrm>
            <a:custGeom>
              <a:avLst/>
              <a:gdLst/>
              <a:ahLst/>
              <a:cxnLst/>
              <a:rect r="r" b="b" t="t" l="l"/>
              <a:pathLst>
                <a:path h="569533" w="1611859">
                  <a:moveTo>
                    <a:pt x="15180" y="0"/>
                  </a:moveTo>
                  <a:lnTo>
                    <a:pt x="1596679" y="0"/>
                  </a:lnTo>
                  <a:cubicBezTo>
                    <a:pt x="1600705" y="0"/>
                    <a:pt x="1604566" y="1599"/>
                    <a:pt x="1607413" y="4446"/>
                  </a:cubicBezTo>
                  <a:cubicBezTo>
                    <a:pt x="1610260" y="7293"/>
                    <a:pt x="1611859" y="11154"/>
                    <a:pt x="1611859" y="15180"/>
                  </a:cubicBezTo>
                  <a:lnTo>
                    <a:pt x="1611859" y="554353"/>
                  </a:lnTo>
                  <a:cubicBezTo>
                    <a:pt x="1611859" y="562737"/>
                    <a:pt x="1605062" y="569533"/>
                    <a:pt x="1596679" y="569533"/>
                  </a:cubicBezTo>
                  <a:lnTo>
                    <a:pt x="15180" y="569533"/>
                  </a:lnTo>
                  <a:cubicBezTo>
                    <a:pt x="6796" y="569533"/>
                    <a:pt x="0" y="562737"/>
                    <a:pt x="0" y="554353"/>
                  </a:cubicBezTo>
                  <a:lnTo>
                    <a:pt x="0" y="15180"/>
                  </a:lnTo>
                  <a:cubicBezTo>
                    <a:pt x="0" y="6796"/>
                    <a:pt x="6796" y="0"/>
                    <a:pt x="15180" y="0"/>
                  </a:cubicBezTo>
                  <a:close/>
                </a:path>
              </a:pathLst>
            </a:custGeom>
            <a:gradFill rotWithShape="true">
              <a:gsLst>
                <a:gs pos="0">
                  <a:srgbClr val="FFFFFF">
                    <a:alpha val="33000"/>
                  </a:srgbClr>
                </a:gs>
                <a:gs pos="100000">
                  <a:srgbClr val="FFFFFF">
                    <a:alpha val="0"/>
                  </a:srgbClr>
                </a:gs>
              </a:gsLst>
              <a:lin ang="2700000"/>
            </a:gradFill>
            <a:ln cap="sq">
              <a:noFill/>
              <a:prstDash val="solid"/>
              <a:miter/>
            </a:ln>
          </p:spPr>
        </p:sp>
        <p:sp>
          <p:nvSpPr>
            <p:cNvPr name="TextBox 37" id="37"/>
            <p:cNvSpPr txBox="true"/>
            <p:nvPr/>
          </p:nvSpPr>
          <p:spPr>
            <a:xfrm>
              <a:off x="0" y="-57150"/>
              <a:ext cx="1611859" cy="626683"/>
            </a:xfrm>
            <a:prstGeom prst="rect">
              <a:avLst/>
            </a:prstGeom>
          </p:spPr>
          <p:txBody>
            <a:bodyPr anchor="ctr" rtlCol="false" tIns="50800" lIns="50800" bIns="50800" rIns="50800"/>
            <a:lstStyle/>
            <a:p>
              <a:pPr algn="ctr" marL="0" indent="0" lvl="0">
                <a:lnSpc>
                  <a:spcPts val="2592"/>
                </a:lnSpc>
                <a:spcBef>
                  <a:spcPct val="0"/>
                </a:spcBef>
              </a:pPr>
            </a:p>
          </p:txBody>
        </p:sp>
      </p:grpSp>
      <p:sp>
        <p:nvSpPr>
          <p:cNvPr name="TextBox 38" id="38"/>
          <p:cNvSpPr txBox="true"/>
          <p:nvPr/>
        </p:nvSpPr>
        <p:spPr>
          <a:xfrm rot="0">
            <a:off x="1059284" y="1954629"/>
            <a:ext cx="1223132" cy="277777"/>
          </a:xfrm>
          <a:prstGeom prst="rect">
            <a:avLst/>
          </a:prstGeom>
        </p:spPr>
        <p:txBody>
          <a:bodyPr anchor="t" rtlCol="false" tIns="0" lIns="0" bIns="0" rIns="0">
            <a:spAutoFit/>
          </a:bodyPr>
          <a:lstStyle/>
          <a:p>
            <a:pPr algn="just">
              <a:lnSpc>
                <a:spcPts val="1969"/>
              </a:lnSpc>
            </a:pPr>
            <a:r>
              <a:rPr lang="en-US" sz="1641">
                <a:solidFill>
                  <a:srgbClr val="000000"/>
                </a:solidFill>
                <a:latin typeface="Arial MT Pro"/>
                <a:ea typeface="Arial MT Pro"/>
                <a:cs typeface="Arial MT Pro"/>
                <a:sym typeface="Arial MT Pro"/>
              </a:rPr>
              <a:t>CONTENTS</a:t>
            </a:r>
          </a:p>
        </p:txBody>
      </p:sp>
      <p:sp>
        <p:nvSpPr>
          <p:cNvPr name="TextBox 39" id="39"/>
          <p:cNvSpPr txBox="true"/>
          <p:nvPr/>
        </p:nvSpPr>
        <p:spPr>
          <a:xfrm rot="0">
            <a:off x="4220400" y="3127974"/>
            <a:ext cx="3062329" cy="685800"/>
          </a:xfrm>
          <a:prstGeom prst="rect">
            <a:avLst/>
          </a:prstGeom>
        </p:spPr>
        <p:txBody>
          <a:bodyPr anchor="t" rtlCol="false" tIns="0" lIns="0" bIns="0" rIns="0">
            <a:spAutoFit/>
          </a:bodyPr>
          <a:lstStyle/>
          <a:p>
            <a:pPr algn="just">
              <a:lnSpc>
                <a:spcPts val="4931"/>
              </a:lnSpc>
            </a:pPr>
            <a:r>
              <a:rPr lang="en-US" sz="4109">
                <a:solidFill>
                  <a:srgbClr val="000000"/>
                </a:solidFill>
                <a:latin typeface="Arial MT Pro"/>
                <a:ea typeface="Arial MT Pro"/>
                <a:cs typeface="Arial MT Pro"/>
                <a:sym typeface="Arial MT Pro"/>
              </a:rPr>
              <a:t>PART 01</a:t>
            </a:r>
          </a:p>
        </p:txBody>
      </p:sp>
      <p:sp>
        <p:nvSpPr>
          <p:cNvPr name="TextBox 40" id="40"/>
          <p:cNvSpPr txBox="true"/>
          <p:nvPr/>
        </p:nvSpPr>
        <p:spPr>
          <a:xfrm rot="0">
            <a:off x="2786637" y="2728174"/>
            <a:ext cx="846616" cy="2533650"/>
          </a:xfrm>
          <a:prstGeom prst="rect">
            <a:avLst/>
          </a:prstGeom>
        </p:spPr>
        <p:txBody>
          <a:bodyPr anchor="t" rtlCol="false" tIns="0" lIns="0" bIns="0" rIns="0">
            <a:spAutoFit/>
          </a:bodyPr>
          <a:lstStyle/>
          <a:p>
            <a:pPr algn="ctr">
              <a:lnSpc>
                <a:spcPts val="17745"/>
              </a:lnSpc>
            </a:pPr>
            <a:r>
              <a:rPr lang="en-US" b="true" sz="14788">
                <a:solidFill>
                  <a:srgbClr val="000000">
                    <a:alpha val="42745"/>
                  </a:srgbClr>
                </a:solidFill>
                <a:latin typeface="Arial MT Pro Bold"/>
                <a:ea typeface="Arial MT Pro Bold"/>
                <a:cs typeface="Arial MT Pro Bold"/>
                <a:sym typeface="Arial MT Pro Bold"/>
              </a:rPr>
              <a:t>1</a:t>
            </a:r>
          </a:p>
        </p:txBody>
      </p:sp>
      <p:sp>
        <p:nvSpPr>
          <p:cNvPr name="TextBox 41" id="41"/>
          <p:cNvSpPr txBox="true"/>
          <p:nvPr/>
        </p:nvSpPr>
        <p:spPr>
          <a:xfrm rot="0">
            <a:off x="9965401" y="2728174"/>
            <a:ext cx="846616" cy="2533650"/>
          </a:xfrm>
          <a:prstGeom prst="rect">
            <a:avLst/>
          </a:prstGeom>
        </p:spPr>
        <p:txBody>
          <a:bodyPr anchor="t" rtlCol="false" tIns="0" lIns="0" bIns="0" rIns="0">
            <a:spAutoFit/>
          </a:bodyPr>
          <a:lstStyle/>
          <a:p>
            <a:pPr algn="ctr">
              <a:lnSpc>
                <a:spcPts val="17745"/>
              </a:lnSpc>
            </a:pPr>
            <a:r>
              <a:rPr lang="en-US" b="true" sz="14788">
                <a:solidFill>
                  <a:srgbClr val="000000">
                    <a:alpha val="42745"/>
                  </a:srgbClr>
                </a:solidFill>
                <a:latin typeface="Arial MT Pro Bold"/>
                <a:ea typeface="Arial MT Pro Bold"/>
                <a:cs typeface="Arial MT Pro Bold"/>
                <a:sym typeface="Arial MT Pro Bold"/>
              </a:rPr>
              <a:t>2</a:t>
            </a:r>
          </a:p>
        </p:txBody>
      </p:sp>
      <p:sp>
        <p:nvSpPr>
          <p:cNvPr name="TextBox 42" id="42"/>
          <p:cNvSpPr txBox="true"/>
          <p:nvPr/>
        </p:nvSpPr>
        <p:spPr>
          <a:xfrm rot="0">
            <a:off x="2853312" y="5778939"/>
            <a:ext cx="846616" cy="2533650"/>
          </a:xfrm>
          <a:prstGeom prst="rect">
            <a:avLst/>
          </a:prstGeom>
        </p:spPr>
        <p:txBody>
          <a:bodyPr anchor="t" rtlCol="false" tIns="0" lIns="0" bIns="0" rIns="0">
            <a:spAutoFit/>
          </a:bodyPr>
          <a:lstStyle/>
          <a:p>
            <a:pPr algn="ctr">
              <a:lnSpc>
                <a:spcPts val="17745"/>
              </a:lnSpc>
            </a:pPr>
            <a:r>
              <a:rPr lang="en-US" b="true" sz="14788">
                <a:solidFill>
                  <a:srgbClr val="000000">
                    <a:alpha val="42745"/>
                  </a:srgbClr>
                </a:solidFill>
                <a:latin typeface="Arial MT Pro Bold"/>
                <a:ea typeface="Arial MT Pro Bold"/>
                <a:cs typeface="Arial MT Pro Bold"/>
                <a:sym typeface="Arial MT Pro Bold"/>
              </a:rPr>
              <a:t>3</a:t>
            </a:r>
          </a:p>
        </p:txBody>
      </p:sp>
      <p:sp>
        <p:nvSpPr>
          <p:cNvPr name="TextBox 43" id="43"/>
          <p:cNvSpPr txBox="true"/>
          <p:nvPr/>
        </p:nvSpPr>
        <p:spPr>
          <a:xfrm rot="0">
            <a:off x="9965401" y="5778939"/>
            <a:ext cx="846616" cy="2533650"/>
          </a:xfrm>
          <a:prstGeom prst="rect">
            <a:avLst/>
          </a:prstGeom>
        </p:spPr>
        <p:txBody>
          <a:bodyPr anchor="t" rtlCol="false" tIns="0" lIns="0" bIns="0" rIns="0">
            <a:spAutoFit/>
          </a:bodyPr>
          <a:lstStyle/>
          <a:p>
            <a:pPr algn="ctr">
              <a:lnSpc>
                <a:spcPts val="17745"/>
              </a:lnSpc>
            </a:pPr>
            <a:r>
              <a:rPr lang="en-US" b="true" sz="14788">
                <a:solidFill>
                  <a:srgbClr val="000000">
                    <a:alpha val="42745"/>
                  </a:srgbClr>
                </a:solidFill>
                <a:latin typeface="Arial MT Pro Bold"/>
                <a:ea typeface="Arial MT Pro Bold"/>
                <a:cs typeface="Arial MT Pro Bold"/>
                <a:sym typeface="Arial MT Pro Bold"/>
              </a:rPr>
              <a:t>4</a:t>
            </a:r>
          </a:p>
        </p:txBody>
      </p:sp>
      <p:sp>
        <p:nvSpPr>
          <p:cNvPr name="TextBox 44" id="44"/>
          <p:cNvSpPr txBox="true"/>
          <p:nvPr/>
        </p:nvSpPr>
        <p:spPr>
          <a:xfrm rot="0">
            <a:off x="4220400" y="6159623"/>
            <a:ext cx="3062329" cy="685800"/>
          </a:xfrm>
          <a:prstGeom prst="rect">
            <a:avLst/>
          </a:prstGeom>
        </p:spPr>
        <p:txBody>
          <a:bodyPr anchor="t" rtlCol="false" tIns="0" lIns="0" bIns="0" rIns="0">
            <a:spAutoFit/>
          </a:bodyPr>
          <a:lstStyle/>
          <a:p>
            <a:pPr algn="just">
              <a:lnSpc>
                <a:spcPts val="4931"/>
              </a:lnSpc>
            </a:pPr>
            <a:r>
              <a:rPr lang="en-US" sz="4109">
                <a:solidFill>
                  <a:srgbClr val="000000"/>
                </a:solidFill>
                <a:latin typeface="Arial MT Pro"/>
                <a:ea typeface="Arial MT Pro"/>
                <a:cs typeface="Arial MT Pro"/>
                <a:sym typeface="Arial MT Pro"/>
              </a:rPr>
              <a:t>PART 03</a:t>
            </a:r>
          </a:p>
        </p:txBody>
      </p:sp>
      <p:sp>
        <p:nvSpPr>
          <p:cNvPr name="TextBox 45" id="45"/>
          <p:cNvSpPr txBox="true"/>
          <p:nvPr/>
        </p:nvSpPr>
        <p:spPr>
          <a:xfrm rot="0">
            <a:off x="11387312" y="3127974"/>
            <a:ext cx="3062329" cy="685800"/>
          </a:xfrm>
          <a:prstGeom prst="rect">
            <a:avLst/>
          </a:prstGeom>
        </p:spPr>
        <p:txBody>
          <a:bodyPr anchor="t" rtlCol="false" tIns="0" lIns="0" bIns="0" rIns="0">
            <a:spAutoFit/>
          </a:bodyPr>
          <a:lstStyle/>
          <a:p>
            <a:pPr algn="just">
              <a:lnSpc>
                <a:spcPts val="4931"/>
              </a:lnSpc>
            </a:pPr>
            <a:r>
              <a:rPr lang="en-US" sz="4109">
                <a:solidFill>
                  <a:srgbClr val="000000"/>
                </a:solidFill>
                <a:latin typeface="Arial MT Pro"/>
                <a:ea typeface="Arial MT Pro"/>
                <a:cs typeface="Arial MT Pro"/>
                <a:sym typeface="Arial MT Pro"/>
              </a:rPr>
              <a:t>PART 02</a:t>
            </a:r>
          </a:p>
        </p:txBody>
      </p:sp>
      <p:sp>
        <p:nvSpPr>
          <p:cNvPr name="TextBox 46" id="46"/>
          <p:cNvSpPr txBox="true"/>
          <p:nvPr/>
        </p:nvSpPr>
        <p:spPr>
          <a:xfrm rot="0">
            <a:off x="11387312" y="6159623"/>
            <a:ext cx="3062329" cy="685800"/>
          </a:xfrm>
          <a:prstGeom prst="rect">
            <a:avLst/>
          </a:prstGeom>
        </p:spPr>
        <p:txBody>
          <a:bodyPr anchor="t" rtlCol="false" tIns="0" lIns="0" bIns="0" rIns="0">
            <a:spAutoFit/>
          </a:bodyPr>
          <a:lstStyle/>
          <a:p>
            <a:pPr algn="just">
              <a:lnSpc>
                <a:spcPts val="4931"/>
              </a:lnSpc>
            </a:pPr>
            <a:r>
              <a:rPr lang="en-US" sz="4109">
                <a:solidFill>
                  <a:srgbClr val="000000"/>
                </a:solidFill>
                <a:latin typeface="Arial MT Pro"/>
                <a:ea typeface="Arial MT Pro"/>
                <a:cs typeface="Arial MT Pro"/>
                <a:sym typeface="Arial MT Pro"/>
              </a:rPr>
              <a:t>PART 04</a:t>
            </a:r>
          </a:p>
        </p:txBody>
      </p:sp>
      <p:sp>
        <p:nvSpPr>
          <p:cNvPr name="TextBox 47" id="47"/>
          <p:cNvSpPr txBox="true"/>
          <p:nvPr/>
        </p:nvSpPr>
        <p:spPr>
          <a:xfrm rot="0">
            <a:off x="931641" y="1311290"/>
            <a:ext cx="1945419" cy="521092"/>
          </a:xfrm>
          <a:prstGeom prst="rect">
            <a:avLst/>
          </a:prstGeom>
        </p:spPr>
        <p:txBody>
          <a:bodyPr anchor="t" rtlCol="false" tIns="0" lIns="0" bIns="0" rIns="0">
            <a:spAutoFit/>
          </a:bodyPr>
          <a:lstStyle/>
          <a:p>
            <a:pPr algn="l">
              <a:lnSpc>
                <a:spcPts val="3077"/>
              </a:lnSpc>
            </a:pPr>
            <a:r>
              <a:rPr lang="en-US" sz="6155">
                <a:solidFill>
                  <a:srgbClr val="000000"/>
                </a:solidFill>
                <a:latin typeface="字由文艺黑"/>
                <a:ea typeface="字由文艺黑"/>
                <a:cs typeface="字由文艺黑"/>
                <a:sym typeface="字由文艺黑"/>
              </a:rPr>
              <a:t>目录</a:t>
            </a:r>
          </a:p>
        </p:txBody>
      </p:sp>
      <p:sp>
        <p:nvSpPr>
          <p:cNvPr name="TextBox 48" id="48"/>
          <p:cNvSpPr txBox="true"/>
          <p:nvPr/>
        </p:nvSpPr>
        <p:spPr>
          <a:xfrm rot="0">
            <a:off x="4220400" y="3892880"/>
            <a:ext cx="3967905" cy="753038"/>
          </a:xfrm>
          <a:prstGeom prst="rect">
            <a:avLst/>
          </a:prstGeom>
        </p:spPr>
        <p:txBody>
          <a:bodyPr anchor="t" rtlCol="false" tIns="0" lIns="0" bIns="0" rIns="0">
            <a:spAutoFit/>
          </a:bodyPr>
          <a:lstStyle/>
          <a:p>
            <a:pPr algn="l">
              <a:lnSpc>
                <a:spcPts val="5947"/>
              </a:lnSpc>
            </a:pPr>
            <a:r>
              <a:rPr lang="en-US" b="true" sz="4955">
                <a:solidFill>
                  <a:srgbClr val="000000"/>
                </a:solidFill>
                <a:latin typeface="思源黑体 Bold"/>
                <a:ea typeface="思源黑体 Bold"/>
                <a:cs typeface="思源黑体 Bold"/>
                <a:sym typeface="思源黑体 Bold"/>
              </a:rPr>
              <a:t>项目背景</a:t>
            </a:r>
          </a:p>
        </p:txBody>
      </p:sp>
      <p:sp>
        <p:nvSpPr>
          <p:cNvPr name="TextBox 49" id="49"/>
          <p:cNvSpPr txBox="true"/>
          <p:nvPr/>
        </p:nvSpPr>
        <p:spPr>
          <a:xfrm rot="0">
            <a:off x="11387312" y="3892880"/>
            <a:ext cx="3967905" cy="753038"/>
          </a:xfrm>
          <a:prstGeom prst="rect">
            <a:avLst/>
          </a:prstGeom>
        </p:spPr>
        <p:txBody>
          <a:bodyPr anchor="t" rtlCol="false" tIns="0" lIns="0" bIns="0" rIns="0">
            <a:spAutoFit/>
          </a:bodyPr>
          <a:lstStyle/>
          <a:p>
            <a:pPr algn="l">
              <a:lnSpc>
                <a:spcPts val="5947"/>
              </a:lnSpc>
            </a:pPr>
            <a:r>
              <a:rPr lang="en-US" b="true" sz="4955">
                <a:solidFill>
                  <a:srgbClr val="000000"/>
                </a:solidFill>
                <a:latin typeface="思源黑体 Bold"/>
                <a:ea typeface="思源黑体 Bold"/>
                <a:cs typeface="思源黑体 Bold"/>
                <a:sym typeface="思源黑体 Bold"/>
              </a:rPr>
              <a:t>用户画像</a:t>
            </a:r>
          </a:p>
        </p:txBody>
      </p:sp>
      <p:sp>
        <p:nvSpPr>
          <p:cNvPr name="TextBox 50" id="50"/>
          <p:cNvSpPr txBox="true"/>
          <p:nvPr/>
        </p:nvSpPr>
        <p:spPr>
          <a:xfrm rot="0">
            <a:off x="4237511" y="6845423"/>
            <a:ext cx="3967905" cy="753038"/>
          </a:xfrm>
          <a:prstGeom prst="rect">
            <a:avLst/>
          </a:prstGeom>
        </p:spPr>
        <p:txBody>
          <a:bodyPr anchor="t" rtlCol="false" tIns="0" lIns="0" bIns="0" rIns="0">
            <a:spAutoFit/>
          </a:bodyPr>
          <a:lstStyle/>
          <a:p>
            <a:pPr algn="l">
              <a:lnSpc>
                <a:spcPts val="5947"/>
              </a:lnSpc>
            </a:pPr>
            <a:r>
              <a:rPr lang="en-US" b="true" sz="4955">
                <a:solidFill>
                  <a:srgbClr val="000000"/>
                </a:solidFill>
                <a:latin typeface="思源黑体 Bold"/>
                <a:ea typeface="思源黑体 Bold"/>
                <a:cs typeface="思源黑体 Bold"/>
                <a:sym typeface="思源黑体 Bold"/>
              </a:rPr>
              <a:t>实地调研</a:t>
            </a:r>
          </a:p>
        </p:txBody>
      </p:sp>
      <p:sp>
        <p:nvSpPr>
          <p:cNvPr name="TextBox 51" id="51"/>
          <p:cNvSpPr txBox="true"/>
          <p:nvPr/>
        </p:nvSpPr>
        <p:spPr>
          <a:xfrm rot="0">
            <a:off x="11387312" y="6845423"/>
            <a:ext cx="4785701" cy="753038"/>
          </a:xfrm>
          <a:prstGeom prst="rect">
            <a:avLst/>
          </a:prstGeom>
        </p:spPr>
        <p:txBody>
          <a:bodyPr anchor="t" rtlCol="false" tIns="0" lIns="0" bIns="0" rIns="0">
            <a:spAutoFit/>
          </a:bodyPr>
          <a:lstStyle/>
          <a:p>
            <a:pPr algn="l">
              <a:lnSpc>
                <a:spcPts val="5947"/>
              </a:lnSpc>
            </a:pPr>
            <a:r>
              <a:rPr lang="en-US" b="true" sz="4955">
                <a:solidFill>
                  <a:srgbClr val="000000"/>
                </a:solidFill>
                <a:latin typeface="思源黑体 Bold"/>
                <a:ea typeface="思源黑体 Bold"/>
                <a:cs typeface="思源黑体 Bold"/>
                <a:sym typeface="思源黑体 Bold"/>
              </a:rPr>
              <a:t>解决方案</a:t>
            </a:r>
          </a:p>
        </p:txBody>
      </p:sp>
      <p:sp>
        <p:nvSpPr>
          <p:cNvPr name="TextBox 52" id="52"/>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53" id="53"/>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3302911" y="3475674"/>
            <a:ext cx="10906024" cy="9993422"/>
          </a:xfrm>
          <a:custGeom>
            <a:avLst/>
            <a:gdLst/>
            <a:ahLst/>
            <a:cxnLst/>
            <a:rect r="r" b="b" t="t" l="l"/>
            <a:pathLst>
              <a:path h="9993422" w="10906024">
                <a:moveTo>
                  <a:pt x="0" y="0"/>
                </a:moveTo>
                <a:lnTo>
                  <a:pt x="10906024" y="0"/>
                </a:lnTo>
                <a:lnTo>
                  <a:pt x="10906024" y="9993422"/>
                </a:lnTo>
                <a:lnTo>
                  <a:pt x="0" y="9993422"/>
                </a:lnTo>
                <a:lnTo>
                  <a:pt x="0" y="0"/>
                </a:lnTo>
                <a:close/>
              </a:path>
            </a:pathLst>
          </a:custGeom>
          <a:blipFill>
            <a:blip r:embed="rId3">
              <a:alphaModFix amt="87000"/>
            </a:blip>
            <a:stretch>
              <a:fillRect l="0" t="-154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16687904" y="8683467"/>
            <a:ext cx="571396" cy="219224"/>
            <a:chOff x="0" y="0"/>
            <a:chExt cx="761861" cy="292299"/>
          </a:xfrm>
        </p:grpSpPr>
        <p:grpSp>
          <p:nvGrpSpPr>
            <p:cNvPr name="Group 8" id="8"/>
            <p:cNvGrpSpPr/>
            <p:nvPr/>
          </p:nvGrpSpPr>
          <p:grpSpPr>
            <a:xfrm rot="5400000">
              <a:off x="-18269" y="18269"/>
              <a:ext cx="292299" cy="25576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1" id="11"/>
            <p:cNvGrpSpPr/>
            <p:nvPr/>
          </p:nvGrpSpPr>
          <p:grpSpPr>
            <a:xfrm rot="5400000">
              <a:off x="232069" y="18269"/>
              <a:ext cx="292299" cy="25576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3" id="13"/>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5400000">
              <a:off x="487831" y="18269"/>
              <a:ext cx="292299" cy="255762"/>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6" id="16"/>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17" id="17"/>
          <p:cNvGrpSpPr/>
          <p:nvPr/>
        </p:nvGrpSpPr>
        <p:grpSpPr>
          <a:xfrm rot="0">
            <a:off x="16537754" y="1028700"/>
            <a:ext cx="542064" cy="542064"/>
            <a:chOff x="0" y="0"/>
            <a:chExt cx="722752" cy="722752"/>
          </a:xfrm>
        </p:grpSpPr>
        <p:grpSp>
          <p:nvGrpSpPr>
            <p:cNvPr name="Group 18" id="18"/>
            <p:cNvGrpSpPr/>
            <p:nvPr/>
          </p:nvGrpSpPr>
          <p:grpSpPr>
            <a:xfrm rot="0">
              <a:off x="0" y="0"/>
              <a:ext cx="722752" cy="7227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1" id="21"/>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2" id="22"/>
          <p:cNvGrpSpPr/>
          <p:nvPr/>
        </p:nvGrpSpPr>
        <p:grpSpPr>
          <a:xfrm rot="0">
            <a:off x="15783728" y="1028700"/>
            <a:ext cx="542064" cy="542064"/>
            <a:chOff x="0" y="0"/>
            <a:chExt cx="722752" cy="722752"/>
          </a:xfrm>
        </p:grpSpPr>
        <p:grpSp>
          <p:nvGrpSpPr>
            <p:cNvPr name="Group 23" id="23"/>
            <p:cNvGrpSpPr/>
            <p:nvPr/>
          </p:nvGrpSpPr>
          <p:grpSpPr>
            <a:xfrm rot="0">
              <a:off x="0" y="0"/>
              <a:ext cx="722752" cy="72275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6" id="26"/>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7" id="27"/>
          <p:cNvGrpSpPr/>
          <p:nvPr/>
        </p:nvGrpSpPr>
        <p:grpSpPr>
          <a:xfrm rot="0">
            <a:off x="1028700" y="901715"/>
            <a:ext cx="5868317" cy="535152"/>
            <a:chOff x="0" y="0"/>
            <a:chExt cx="7824423" cy="713536"/>
          </a:xfrm>
        </p:grpSpPr>
        <p:grpSp>
          <p:nvGrpSpPr>
            <p:cNvPr name="Group 28" id="28"/>
            <p:cNvGrpSpPr/>
            <p:nvPr/>
          </p:nvGrpSpPr>
          <p:grpSpPr>
            <a:xfrm rot="0">
              <a:off x="0" y="0"/>
              <a:ext cx="5537174" cy="713536"/>
              <a:chOff x="0" y="0"/>
              <a:chExt cx="3153739" cy="406400"/>
            </a:xfrm>
          </p:grpSpPr>
          <p:sp>
            <p:nvSpPr>
              <p:cNvPr name="Freeform 29" id="29"/>
              <p:cNvSpPr/>
              <p:nvPr/>
            </p:nvSpPr>
            <p:spPr>
              <a:xfrm flipH="false" flipV="false" rot="0">
                <a:off x="0" y="0"/>
                <a:ext cx="3153739" cy="406400"/>
              </a:xfrm>
              <a:custGeom>
                <a:avLst/>
                <a:gdLst/>
                <a:ahLst/>
                <a:cxnLst/>
                <a:rect r="r" b="b" t="t" l="l"/>
                <a:pathLst>
                  <a:path h="406400" w="3153739">
                    <a:moveTo>
                      <a:pt x="2950539" y="0"/>
                    </a:moveTo>
                    <a:cubicBezTo>
                      <a:pt x="3062763" y="0"/>
                      <a:pt x="3153739" y="90976"/>
                      <a:pt x="3153739" y="203200"/>
                    </a:cubicBezTo>
                    <a:cubicBezTo>
                      <a:pt x="3153739" y="315424"/>
                      <a:pt x="3062763" y="406400"/>
                      <a:pt x="29505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00000"/>
                </a:solidFill>
                <a:prstDash val="solid"/>
                <a:miter/>
              </a:ln>
            </p:spPr>
          </p:sp>
          <p:sp>
            <p:nvSpPr>
              <p:cNvPr name="TextBox 30" id="30"/>
              <p:cNvSpPr txBox="true"/>
              <p:nvPr/>
            </p:nvSpPr>
            <p:spPr>
              <a:xfrm>
                <a:off x="0" y="-57150"/>
                <a:ext cx="3153739" cy="463550"/>
              </a:xfrm>
              <a:prstGeom prst="rect">
                <a:avLst/>
              </a:prstGeom>
            </p:spPr>
            <p:txBody>
              <a:bodyPr anchor="ctr" rtlCol="false" tIns="50800" lIns="50800" bIns="50800" rIns="50800"/>
              <a:lstStyle/>
              <a:p>
                <a:pPr algn="ctr">
                  <a:lnSpc>
                    <a:spcPts val="2592"/>
                  </a:lnSpc>
                </a:pPr>
              </a:p>
            </p:txBody>
          </p:sp>
        </p:grpSp>
        <p:sp>
          <p:nvSpPr>
            <p:cNvPr name="TextBox 31" id="31"/>
            <p:cNvSpPr txBox="true"/>
            <p:nvPr/>
          </p:nvSpPr>
          <p:spPr>
            <a:xfrm rot="0">
              <a:off x="473957" y="97815"/>
              <a:ext cx="7350466" cy="470281"/>
            </a:xfrm>
            <a:prstGeom prst="rect">
              <a:avLst/>
            </a:prstGeom>
          </p:spPr>
          <p:txBody>
            <a:bodyPr anchor="t" rtlCol="false" tIns="0" lIns="0" bIns="0" rIns="0">
              <a:spAutoFit/>
            </a:bodyPr>
            <a:lstStyle/>
            <a:p>
              <a:pPr algn="l">
                <a:lnSpc>
                  <a:spcPts val="3023"/>
                </a:lnSpc>
              </a:pPr>
              <a:r>
                <a:rPr lang="en-US" sz="2099" spc="514" b="true">
                  <a:solidFill>
                    <a:srgbClr val="000000"/>
                  </a:solidFill>
                  <a:latin typeface="思源黑体 Bold"/>
                  <a:ea typeface="思源黑体 Bold"/>
                  <a:cs typeface="思源黑体 Bold"/>
                  <a:sym typeface="思源黑体 Bold"/>
                </a:rPr>
                <a:t>P2    用  户  画  像</a:t>
              </a:r>
            </a:p>
          </p:txBody>
        </p:sp>
      </p:grpSp>
      <p:sp>
        <p:nvSpPr>
          <p:cNvPr name="Freeform 32" id="32"/>
          <p:cNvSpPr/>
          <p:nvPr/>
        </p:nvSpPr>
        <p:spPr>
          <a:xfrm flipH="false" flipV="false" rot="0">
            <a:off x="8160350" y="1299732"/>
            <a:ext cx="5016442" cy="5273527"/>
          </a:xfrm>
          <a:custGeom>
            <a:avLst/>
            <a:gdLst/>
            <a:ahLst/>
            <a:cxnLst/>
            <a:rect r="r" b="b" t="t" l="l"/>
            <a:pathLst>
              <a:path h="5273527" w="5016442">
                <a:moveTo>
                  <a:pt x="0" y="0"/>
                </a:moveTo>
                <a:lnTo>
                  <a:pt x="5016442" y="0"/>
                </a:lnTo>
                <a:lnTo>
                  <a:pt x="5016442" y="5273527"/>
                </a:lnTo>
                <a:lnTo>
                  <a:pt x="0" y="5273527"/>
                </a:lnTo>
                <a:lnTo>
                  <a:pt x="0" y="0"/>
                </a:lnTo>
                <a:close/>
              </a:path>
            </a:pathLst>
          </a:custGeom>
          <a:blipFill>
            <a:blip r:embed="rId10"/>
            <a:stretch>
              <a:fillRect l="0" t="0" r="0" b="0"/>
            </a:stretch>
          </a:blipFill>
        </p:spPr>
      </p:sp>
      <p:sp>
        <p:nvSpPr>
          <p:cNvPr name="Freeform 33" id="33"/>
          <p:cNvSpPr/>
          <p:nvPr/>
        </p:nvSpPr>
        <p:spPr>
          <a:xfrm flipH="false" flipV="false" rot="0">
            <a:off x="12526392" y="5600700"/>
            <a:ext cx="3799400" cy="3865432"/>
          </a:xfrm>
          <a:custGeom>
            <a:avLst/>
            <a:gdLst/>
            <a:ahLst/>
            <a:cxnLst/>
            <a:rect r="r" b="b" t="t" l="l"/>
            <a:pathLst>
              <a:path h="3865432" w="3799400">
                <a:moveTo>
                  <a:pt x="0" y="0"/>
                </a:moveTo>
                <a:lnTo>
                  <a:pt x="3799400" y="0"/>
                </a:lnTo>
                <a:lnTo>
                  <a:pt x="3799400" y="3865432"/>
                </a:lnTo>
                <a:lnTo>
                  <a:pt x="0" y="3865432"/>
                </a:lnTo>
                <a:lnTo>
                  <a:pt x="0" y="0"/>
                </a:lnTo>
                <a:close/>
              </a:path>
            </a:pathLst>
          </a:custGeom>
          <a:blipFill>
            <a:blip r:embed="rId11"/>
            <a:stretch>
              <a:fillRect l="0" t="0" r="0" b="0"/>
            </a:stretch>
          </a:blipFill>
        </p:spPr>
      </p:sp>
      <p:sp>
        <p:nvSpPr>
          <p:cNvPr name="TextBox 34" id="34"/>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5" id="35"/>
          <p:cNvSpPr txBox="true"/>
          <p:nvPr/>
        </p:nvSpPr>
        <p:spPr>
          <a:xfrm rot="0">
            <a:off x="1708936" y="4087097"/>
            <a:ext cx="3342935"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性别：女    </a:t>
            </a:r>
          </a:p>
        </p:txBody>
      </p:sp>
      <p:sp>
        <p:nvSpPr>
          <p:cNvPr name="TextBox 36" id="36"/>
          <p:cNvSpPr txBox="true"/>
          <p:nvPr/>
        </p:nvSpPr>
        <p:spPr>
          <a:xfrm rot="0">
            <a:off x="845770" y="6067425"/>
            <a:ext cx="5495924"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工作：运营中心</a:t>
            </a:r>
          </a:p>
        </p:txBody>
      </p:sp>
      <p:sp>
        <p:nvSpPr>
          <p:cNvPr name="TextBox 37" id="37"/>
          <p:cNvSpPr txBox="true"/>
          <p:nvPr/>
        </p:nvSpPr>
        <p:spPr>
          <a:xfrm rot="0">
            <a:off x="1708936" y="4900401"/>
            <a:ext cx="3090451"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年龄：45岁    </a:t>
            </a:r>
          </a:p>
        </p:txBody>
      </p:sp>
      <p:sp>
        <p:nvSpPr>
          <p:cNvPr name="TextBox 38" id="38"/>
          <p:cNvSpPr txBox="true"/>
          <p:nvPr/>
        </p:nvSpPr>
        <p:spPr>
          <a:xfrm rot="0">
            <a:off x="648579" y="7191375"/>
            <a:ext cx="6239878" cy="132663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障碍类型：视障</a:t>
            </a:r>
          </a:p>
          <a:p>
            <a:pPr algn="ctr">
              <a:lnSpc>
                <a:spcPts val="5274"/>
              </a:lnSpc>
              <a:spcBef>
                <a:spcPct val="0"/>
              </a:spcBef>
            </a:pPr>
            <a:r>
              <a:rPr lang="en-US" b="true" sz="3662">
                <a:solidFill>
                  <a:srgbClr val="000000"/>
                </a:solidFill>
                <a:latin typeface="Arimo Bold"/>
                <a:ea typeface="Arimo Bold"/>
                <a:cs typeface="Arimo Bold"/>
                <a:sym typeface="Arimo Bold"/>
              </a:rPr>
              <a:t>致残原因：儿时病致残疾</a:t>
            </a:r>
          </a:p>
        </p:txBody>
      </p:sp>
      <p:sp>
        <p:nvSpPr>
          <p:cNvPr name="TextBox 39" id="39"/>
          <p:cNvSpPr txBox="true"/>
          <p:nvPr/>
        </p:nvSpPr>
        <p:spPr>
          <a:xfrm rot="0">
            <a:off x="1418186" y="1895813"/>
            <a:ext cx="3342935" cy="1734084"/>
          </a:xfrm>
          <a:prstGeom prst="rect">
            <a:avLst/>
          </a:prstGeom>
        </p:spPr>
        <p:txBody>
          <a:bodyPr anchor="t" rtlCol="false" tIns="0" lIns="0" bIns="0" rIns="0">
            <a:spAutoFit/>
          </a:bodyPr>
          <a:lstStyle/>
          <a:p>
            <a:pPr algn="ctr">
              <a:lnSpc>
                <a:spcPts val="13924"/>
              </a:lnSpc>
              <a:spcBef>
                <a:spcPct val="0"/>
              </a:spcBef>
            </a:pPr>
            <a:r>
              <a:rPr lang="en-US" b="true" sz="9669">
                <a:solidFill>
                  <a:srgbClr val="000000"/>
                </a:solidFill>
                <a:latin typeface="Arimo Bold"/>
                <a:ea typeface="Arimo Bold"/>
                <a:cs typeface="Arimo Bold"/>
                <a:sym typeface="Arimo Bold"/>
              </a:rPr>
              <a:t>徐健</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Freeform 4" id="4"/>
          <p:cNvSpPr/>
          <p:nvPr/>
        </p:nvSpPr>
        <p:spPr>
          <a:xfrm flipH="false" flipV="false" rot="0">
            <a:off x="268041" y="199926"/>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259300" y="9812225"/>
            <a:ext cx="571396" cy="219224"/>
            <a:chOff x="0" y="0"/>
            <a:chExt cx="761861" cy="292299"/>
          </a:xfrm>
        </p:grpSpPr>
        <p:grpSp>
          <p:nvGrpSpPr>
            <p:cNvPr name="Group 6" id="6"/>
            <p:cNvGrpSpPr/>
            <p:nvPr/>
          </p:nvGrpSpPr>
          <p:grpSpPr>
            <a:xfrm rot="5400000">
              <a:off x="-18269" y="18269"/>
              <a:ext cx="292299" cy="25576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8" id="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9" id="9"/>
            <p:cNvGrpSpPr/>
            <p:nvPr/>
          </p:nvGrpSpPr>
          <p:grpSpPr>
            <a:xfrm rot="5400000">
              <a:off x="232069" y="18269"/>
              <a:ext cx="292299" cy="25576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1" id="1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5400000">
              <a:off x="487831" y="18269"/>
              <a:ext cx="292299" cy="255762"/>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4" id="1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aphicFrame>
        <p:nvGraphicFramePr>
          <p:cNvPr name="Table 15" id="15"/>
          <p:cNvGraphicFramePr>
            <a:graphicFrameLocks noGrp="true"/>
          </p:cNvGraphicFramePr>
          <p:nvPr/>
        </p:nvGraphicFramePr>
        <p:xfrm>
          <a:off x="612271" y="1924050"/>
          <a:ext cx="17063458" cy="7334250"/>
        </p:xfrm>
        <a:graphic>
          <a:graphicData uri="http://schemas.openxmlformats.org/drawingml/2006/table">
            <a:tbl>
              <a:tblPr/>
              <a:tblGrid>
                <a:gridCol w="1120113"/>
                <a:gridCol w="2727245"/>
                <a:gridCol w="2677897"/>
                <a:gridCol w="2311286"/>
                <a:gridCol w="2835566"/>
                <a:gridCol w="2950492"/>
                <a:gridCol w="2440858"/>
              </a:tblGrid>
              <a:tr h="2613904">
                <a:tc>
                  <a:txBody>
                    <a:bodyPr anchor="t" rtlCol="false"/>
                    <a:lstStyle/>
                    <a:p>
                      <a:pPr algn="ctr">
                        <a:lnSpc>
                          <a:spcPts val="4199"/>
                        </a:lnSpc>
                        <a:defRPr/>
                      </a:pPr>
                      <a:r>
                        <a:rPr lang="en-US" sz="2999" b="true">
                          <a:solidFill>
                            <a:srgbClr val="000000"/>
                          </a:solidFill>
                          <a:latin typeface="Arimo Bold"/>
                          <a:ea typeface="Arimo Bold"/>
                          <a:cs typeface="Arimo Bold"/>
                          <a:sym typeface="Arimo Bold"/>
                        </a:rPr>
                        <a:t>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b="true">
                          <a:solidFill>
                            <a:srgbClr val="000000"/>
                          </a:solidFill>
                          <a:latin typeface="Arimo Bold"/>
                          <a:ea typeface="Arimo Bold"/>
                          <a:cs typeface="Arimo Bold"/>
                          <a:sym typeface="Arimo Bold"/>
                        </a:rPr>
                        <a:t>平时有常常参加的活动吗？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是你们自发还是有组织的？</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您有喜欢的单人运动吗？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有专门的场馆去贴合咱们这样的视障者吗？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像这样的运动您是希望自己摸索还是教练呢？</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您觉得这样的运动，对您的意义是什么？</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720346">
                <a:tc>
                  <a:txBody>
                    <a:bodyPr anchor="t" rtlCol="false"/>
                    <a:lstStyle/>
                    <a:p>
                      <a:pPr algn="ctr">
                        <a:lnSpc>
                          <a:spcPts val="4199"/>
                        </a:lnSpc>
                        <a:defRPr/>
                      </a:pPr>
                      <a:r>
                        <a:rPr lang="en-US" sz="2999" b="true">
                          <a:solidFill>
                            <a:srgbClr val="000000"/>
                          </a:solidFill>
                          <a:latin typeface="Arimo Bold"/>
                          <a:ea typeface="Arimo Bold"/>
                          <a:cs typeface="Arimo Bold"/>
                          <a:sym typeface="Arimo Bold"/>
                        </a:rPr>
                        <a:t>答</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每周三都有跟朋友一起</a:t>
                      </a:r>
                      <a:r>
                        <a:rPr lang="en-US" sz="2999" b="true">
                          <a:solidFill>
                            <a:srgbClr val="CB6CE6"/>
                          </a:solidFill>
                          <a:latin typeface="Arimo Bold"/>
                          <a:ea typeface="Arimo Bold"/>
                          <a:cs typeface="Arimo Bold"/>
                          <a:sym typeface="Arimo Bold"/>
                        </a:rPr>
                        <a:t>健步走</a:t>
                      </a:r>
                      <a:r>
                        <a:rPr lang="en-US" sz="2999" b="true">
                          <a:solidFill>
                            <a:srgbClr val="000000"/>
                          </a:solidFill>
                          <a:latin typeface="Arimo Bold"/>
                          <a:ea typeface="Arimo Bold"/>
                          <a:cs typeface="Arimo Bold"/>
                          <a:sym typeface="Arimo Bold"/>
                        </a:rPr>
                        <a:t>活动，在莲花山</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有时候我会组织，但是其他时候是另一个</a:t>
                      </a:r>
                      <a:r>
                        <a:rPr lang="en-US" sz="2999" b="true">
                          <a:solidFill>
                            <a:srgbClr val="CB6CE6"/>
                          </a:solidFill>
                          <a:latin typeface="Arimo Bold"/>
                          <a:ea typeface="Arimo Bold"/>
                          <a:cs typeface="Arimo Bold"/>
                          <a:sym typeface="Arimo Bold"/>
                        </a:rPr>
                        <a:t>体育组织</a:t>
                      </a:r>
                      <a:r>
                        <a:rPr lang="en-US" sz="2999" b="true">
                          <a:solidFill>
                            <a:srgbClr val="000000"/>
                          </a:solidFill>
                          <a:latin typeface="Arimo Bold"/>
                          <a:ea typeface="Arimo Bold"/>
                          <a:cs typeface="Arimo Bold"/>
                          <a:sym typeface="Arimo Bold"/>
                        </a:rPr>
                        <a:t>，能帮助更多人看到残疾人的运动需求</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我喜欢</a:t>
                      </a:r>
                      <a:r>
                        <a:rPr lang="en-US" sz="2999" b="true">
                          <a:solidFill>
                            <a:srgbClr val="CB6CE6"/>
                          </a:solidFill>
                          <a:latin typeface="Arimo Bold"/>
                          <a:ea typeface="Arimo Bold"/>
                          <a:cs typeface="Arimo Bold"/>
                          <a:sym typeface="Arimo Bold"/>
                        </a:rPr>
                        <a:t>攀岩</a:t>
                      </a:r>
                      <a:r>
                        <a:rPr lang="en-US" sz="2999" b="true">
                          <a:solidFill>
                            <a:srgbClr val="000000"/>
                          </a:solidFill>
                          <a:latin typeface="Arimo Bold"/>
                          <a:ea typeface="Arimo Bold"/>
                          <a:cs typeface="Arimo Bold"/>
                          <a:sym typeface="Arimo Bold"/>
                        </a:rPr>
                        <a:t>，有种</a:t>
                      </a:r>
                      <a:r>
                        <a:rPr lang="en-US" sz="2999" b="true">
                          <a:solidFill>
                            <a:srgbClr val="CB6CE6"/>
                          </a:solidFill>
                          <a:latin typeface="Arimo Bold"/>
                          <a:ea typeface="Arimo Bold"/>
                          <a:cs typeface="Arimo Bold"/>
                          <a:sym typeface="Arimo Bold"/>
                        </a:rPr>
                        <a:t>刺激的感觉</a:t>
                      </a:r>
                      <a:r>
                        <a:rPr lang="en-US" sz="2999" b="true">
                          <a:solidFill>
                            <a:srgbClr val="000000"/>
                          </a:solidFill>
                          <a:latin typeface="Arimo Bold"/>
                          <a:ea typeface="Arimo Bold"/>
                          <a:cs typeface="Arimo Bold"/>
                          <a:sym typeface="Arimo Bold"/>
                        </a:rPr>
                        <a:t>，我喜欢寻求刺激</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不，只是一个当地的场馆，但是</a:t>
                      </a:r>
                      <a:r>
                        <a:rPr lang="en-US" sz="2999" b="true">
                          <a:solidFill>
                            <a:srgbClr val="CB6CE6"/>
                          </a:solidFill>
                          <a:latin typeface="Arimo Bold"/>
                          <a:ea typeface="Arimo Bold"/>
                          <a:cs typeface="Arimo Bold"/>
                          <a:sym typeface="Arimo Bold"/>
                        </a:rPr>
                        <a:t>老板有爱心</a:t>
                      </a:r>
                      <a:r>
                        <a:rPr lang="en-US" sz="2999" b="true">
                          <a:solidFill>
                            <a:srgbClr val="000000"/>
                          </a:solidFill>
                          <a:latin typeface="Arimo Bold"/>
                          <a:ea typeface="Arimo Bold"/>
                          <a:cs typeface="Arimo Bold"/>
                          <a:sym typeface="Arimo Bold"/>
                        </a:rPr>
                        <a:t>，欢迎我们来玩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我认为最好的该是</a:t>
                      </a:r>
                      <a:r>
                        <a:rPr lang="en-US" sz="2999" b="true">
                          <a:solidFill>
                            <a:srgbClr val="CB6CE6"/>
                          </a:solidFill>
                          <a:latin typeface="Arimo Bold"/>
                          <a:ea typeface="Arimo Bold"/>
                          <a:cs typeface="Arimo Bold"/>
                          <a:sym typeface="Arimo Bold"/>
                        </a:rPr>
                        <a:t>前几次有教练一同陪伴</a:t>
                      </a:r>
                      <a:r>
                        <a:rPr lang="en-US" sz="2999" b="true">
                          <a:solidFill>
                            <a:srgbClr val="000000"/>
                          </a:solidFill>
                          <a:latin typeface="Arimo Bold"/>
                          <a:ea typeface="Arimo Bold"/>
                          <a:cs typeface="Arimo Bold"/>
                          <a:sym typeface="Arimo Bold"/>
                        </a:rPr>
                        <a:t>，</a:t>
                      </a:r>
                      <a:r>
                        <a:rPr lang="en-US" sz="2999" b="true">
                          <a:solidFill>
                            <a:srgbClr val="CB6CE6"/>
                          </a:solidFill>
                          <a:latin typeface="Arimo Bold"/>
                          <a:ea typeface="Arimo Bold"/>
                          <a:cs typeface="Arimo Bold"/>
                          <a:sym typeface="Arimo Bold"/>
                        </a:rPr>
                        <a:t>后面我们自己挑战</a:t>
                      </a:r>
                      <a:r>
                        <a:rPr lang="en-US" sz="2999" b="true">
                          <a:solidFill>
                            <a:srgbClr val="000000"/>
                          </a:solidFill>
                          <a:latin typeface="Arimo Bold"/>
                          <a:ea typeface="Arimo Bold"/>
                          <a:cs typeface="Arimo Bold"/>
                          <a:sym typeface="Arimo Bold"/>
                        </a:rPr>
                        <a:t>更好</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199"/>
                        </a:lnSpc>
                        <a:defRPr/>
                      </a:pPr>
                      <a:r>
                        <a:rPr lang="en-US" sz="2999" b="true">
                          <a:solidFill>
                            <a:srgbClr val="000000"/>
                          </a:solidFill>
                          <a:latin typeface="Arimo Bold"/>
                          <a:ea typeface="Arimo Bold"/>
                          <a:cs typeface="Arimo Bold"/>
                          <a:sym typeface="Arimo Bold"/>
                        </a:rPr>
                        <a:t>可以</a:t>
                      </a:r>
                      <a:r>
                        <a:rPr lang="en-US" sz="2999" b="true">
                          <a:solidFill>
                            <a:srgbClr val="CB6CE6"/>
                          </a:solidFill>
                          <a:latin typeface="Arimo Bold"/>
                          <a:ea typeface="Arimo Bold"/>
                          <a:cs typeface="Arimo Bold"/>
                          <a:sym typeface="Arimo Bold"/>
                        </a:rPr>
                        <a:t>锻炼自己的胆量</a:t>
                      </a:r>
                      <a:r>
                        <a:rPr lang="en-US" sz="2999" b="true">
                          <a:solidFill>
                            <a:srgbClr val="000000"/>
                          </a:solidFill>
                          <a:latin typeface="Arimo Bold"/>
                          <a:ea typeface="Arimo Bold"/>
                          <a:cs typeface="Arimo Bold"/>
                          <a:sym typeface="Arimo Bold"/>
                        </a:rPr>
                        <a:t>啊，况且，即使我们看不到</a:t>
                      </a:r>
                      <a:r>
                        <a:rPr lang="en-US" sz="2999" b="true">
                          <a:solidFill>
                            <a:srgbClr val="CB6CE6"/>
                          </a:solidFill>
                          <a:latin typeface="Arimo Bold"/>
                          <a:ea typeface="Arimo Bold"/>
                          <a:cs typeface="Arimo Bold"/>
                          <a:sym typeface="Arimo Bold"/>
                        </a:rPr>
                        <a:t>危险的场景</a:t>
                      </a:r>
                      <a:r>
                        <a:rPr lang="en-US" sz="2999" b="true">
                          <a:solidFill>
                            <a:srgbClr val="000000"/>
                          </a:solidFill>
                          <a:latin typeface="Arimo Bold"/>
                          <a:ea typeface="Arimo Bold"/>
                          <a:cs typeface="Arimo Bold"/>
                          <a:sym typeface="Arimo Bold"/>
                        </a:rPr>
                        <a:t>，也可以</a:t>
                      </a:r>
                      <a:r>
                        <a:rPr lang="en-US" sz="2999" b="true">
                          <a:solidFill>
                            <a:srgbClr val="CB6CE6"/>
                          </a:solidFill>
                          <a:latin typeface="Arimo Bold"/>
                          <a:ea typeface="Arimo Bold"/>
                          <a:cs typeface="Arimo Bold"/>
                          <a:sym typeface="Arimo Bold"/>
                        </a:rPr>
                        <a:t>用身体去感受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Freeform 4" id="4"/>
          <p:cNvSpPr/>
          <p:nvPr/>
        </p:nvSpPr>
        <p:spPr>
          <a:xfrm flipH="false" flipV="false" rot="0">
            <a:off x="268041" y="199926"/>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259300" y="9812225"/>
            <a:ext cx="571396" cy="219224"/>
            <a:chOff x="0" y="0"/>
            <a:chExt cx="761861" cy="292299"/>
          </a:xfrm>
        </p:grpSpPr>
        <p:grpSp>
          <p:nvGrpSpPr>
            <p:cNvPr name="Group 6" id="6"/>
            <p:cNvGrpSpPr/>
            <p:nvPr/>
          </p:nvGrpSpPr>
          <p:grpSpPr>
            <a:xfrm rot="5400000">
              <a:off x="-18269" y="18269"/>
              <a:ext cx="292299" cy="25576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8" id="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9" id="9"/>
            <p:cNvGrpSpPr/>
            <p:nvPr/>
          </p:nvGrpSpPr>
          <p:grpSpPr>
            <a:xfrm rot="5400000">
              <a:off x="232069" y="18269"/>
              <a:ext cx="292299" cy="25576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1" id="1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5400000">
              <a:off x="487831" y="18269"/>
              <a:ext cx="292299" cy="255762"/>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4" id="1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aphicFrame>
        <p:nvGraphicFramePr>
          <p:cNvPr name="Table 15" id="15"/>
          <p:cNvGraphicFramePr>
            <a:graphicFrameLocks noGrp="true"/>
          </p:cNvGraphicFramePr>
          <p:nvPr/>
        </p:nvGraphicFramePr>
        <p:xfrm>
          <a:off x="505777" y="2271872"/>
          <a:ext cx="16753523" cy="6381750"/>
        </p:xfrm>
        <a:graphic>
          <a:graphicData uri="http://schemas.openxmlformats.org/drawingml/2006/table">
            <a:tbl>
              <a:tblPr/>
              <a:tblGrid>
                <a:gridCol w="2218670"/>
                <a:gridCol w="2796707"/>
                <a:gridCol w="2839688"/>
                <a:gridCol w="2782313"/>
                <a:gridCol w="3551786"/>
                <a:gridCol w="2564359"/>
              </a:tblGrid>
              <a:tr h="2117668">
                <a:tc>
                  <a:txBody>
                    <a:bodyPr anchor="t" rtlCol="false"/>
                    <a:lstStyle/>
                    <a:p>
                      <a:pPr algn="ctr">
                        <a:lnSpc>
                          <a:spcPts val="4200"/>
                        </a:lnSpc>
                        <a:defRPr/>
                      </a:pPr>
                      <a:r>
                        <a:rPr lang="en-US" sz="3000" b="true">
                          <a:solidFill>
                            <a:srgbClr val="000000"/>
                          </a:solidFill>
                          <a:latin typeface="Arimo Bold"/>
                          <a:ea typeface="Arimo Bold"/>
                          <a:cs typeface="Arimo Bold"/>
                          <a:sym typeface="Arimo Bold"/>
                        </a:rPr>
                        <a:t>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000000"/>
                          </a:solidFill>
                          <a:latin typeface="Arimo Bold"/>
                          <a:ea typeface="Arimo Bold"/>
                          <a:cs typeface="Arimo Bold"/>
                          <a:sym typeface="Arimo Bold"/>
                        </a:rPr>
                        <a:t>那您在攀岩时有遇到困难吗？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000000"/>
                          </a:solidFill>
                          <a:latin typeface="Arimo Bold"/>
                          <a:ea typeface="Arimo Bold"/>
                          <a:cs typeface="Arimo Bold"/>
                          <a:sym typeface="Arimo Bold"/>
                        </a:rPr>
                        <a:t>在那个场馆里有特殊无障碍设施吗？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000000"/>
                          </a:solidFill>
                          <a:latin typeface="Arimo Bold"/>
                          <a:ea typeface="Arimo Bold"/>
                          <a:cs typeface="Arimo Bold"/>
                          <a:sym typeface="Arimo Bold"/>
                        </a:rPr>
                        <a:t>在场馆里活动时有什么困难吗？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000000"/>
                          </a:solidFill>
                          <a:latin typeface="Arimo Bold"/>
                          <a:ea typeface="Arimo Bold"/>
                          <a:cs typeface="Arimo Bold"/>
                          <a:sym typeface="Arimo Bold"/>
                        </a:rPr>
                        <a:t>那游泳馆会对待盲人有什么偏差吗？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000000"/>
                          </a:solidFill>
                          <a:latin typeface="Arimo Bold"/>
                          <a:ea typeface="Arimo Bold"/>
                          <a:cs typeface="Arimo Bold"/>
                          <a:sym typeface="Arimo Bold"/>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64082">
                <a:tc>
                  <a:txBody>
                    <a:bodyPr anchor="t" rtlCol="false"/>
                    <a:lstStyle/>
                    <a:p>
                      <a:pPr algn="ctr">
                        <a:lnSpc>
                          <a:spcPts val="4200"/>
                        </a:lnSpc>
                        <a:defRPr/>
                      </a:pPr>
                      <a:r>
                        <a:rPr lang="en-US" sz="3000" b="true">
                          <a:solidFill>
                            <a:srgbClr val="000000"/>
                          </a:solidFill>
                          <a:latin typeface="Arimo Bold"/>
                          <a:ea typeface="Arimo Bold"/>
                          <a:cs typeface="Arimo Bold"/>
                          <a:sym typeface="Arimo Bold"/>
                        </a:rPr>
                        <a:t>答</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000000"/>
                          </a:solidFill>
                          <a:latin typeface="Arimo Bold"/>
                          <a:ea typeface="Arimo Bold"/>
                          <a:cs typeface="Arimo Bold"/>
                          <a:sym typeface="Arimo Bold"/>
                        </a:rPr>
                        <a:t>因为</a:t>
                      </a:r>
                      <a:r>
                        <a:rPr lang="en-US" sz="3000" b="true">
                          <a:solidFill>
                            <a:srgbClr val="CB6CE6"/>
                          </a:solidFill>
                          <a:latin typeface="Arimo Bold"/>
                          <a:ea typeface="Arimo Bold"/>
                          <a:cs typeface="Arimo Bold"/>
                          <a:sym typeface="Arimo Bold"/>
                        </a:rPr>
                        <a:t>看不见攀爬的凸点</a:t>
                      </a:r>
                      <a:r>
                        <a:rPr lang="en-US" sz="3000" b="true">
                          <a:solidFill>
                            <a:srgbClr val="000000"/>
                          </a:solidFill>
                          <a:latin typeface="Arimo Bold"/>
                          <a:ea typeface="Arimo Bold"/>
                          <a:cs typeface="Arimo Bold"/>
                          <a:sym typeface="Arimo Bold"/>
                        </a:rPr>
                        <a:t>，得要</a:t>
                      </a:r>
                      <a:r>
                        <a:rPr lang="en-US" sz="3000" b="true">
                          <a:solidFill>
                            <a:srgbClr val="CB6CE6"/>
                          </a:solidFill>
                          <a:latin typeface="Arimo Bold"/>
                          <a:ea typeface="Arimo Bold"/>
                          <a:cs typeface="Arimo Bold"/>
                          <a:sym typeface="Arimo Bold"/>
                        </a:rPr>
                        <a:t>一直去伸手伸脚去尝试</a:t>
                      </a:r>
                      <a:r>
                        <a:rPr lang="en-US" sz="3000" b="true">
                          <a:solidFill>
                            <a:srgbClr val="000000"/>
                          </a:solidFill>
                          <a:latin typeface="Arimo Bold"/>
                          <a:ea typeface="Arimo Bold"/>
                          <a:cs typeface="Arimo Bold"/>
                          <a:sym typeface="Arimo Bold"/>
                        </a:rPr>
                        <a:t>，这很累人，</a:t>
                      </a:r>
                      <a:r>
                        <a:rPr lang="en-US" sz="3000" b="true">
                          <a:solidFill>
                            <a:srgbClr val="CB6CE6"/>
                          </a:solidFill>
                          <a:latin typeface="Arimo Bold"/>
                          <a:ea typeface="Arimo Bold"/>
                          <a:cs typeface="Arimo Bold"/>
                          <a:sym typeface="Arimo Bold"/>
                        </a:rPr>
                        <a:t>消耗非常多体力</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000000"/>
                          </a:solidFill>
                          <a:latin typeface="Arimo Bold"/>
                          <a:ea typeface="Arimo Bold"/>
                          <a:cs typeface="Arimo Bold"/>
                          <a:sym typeface="Arimo Bold"/>
                        </a:rPr>
                        <a:t>没有什么特别的...</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CB6CE6"/>
                          </a:solidFill>
                          <a:latin typeface="Arimo Bold"/>
                          <a:ea typeface="Arimo Bold"/>
                          <a:cs typeface="Arimo Bold"/>
                          <a:sym typeface="Arimo Bold"/>
                        </a:rPr>
                        <a:t>储物柜</a:t>
                      </a:r>
                      <a:r>
                        <a:rPr lang="en-US" sz="3000" b="true">
                          <a:solidFill>
                            <a:srgbClr val="000000"/>
                          </a:solidFill>
                          <a:latin typeface="Arimo Bold"/>
                          <a:ea typeface="Arimo Bold"/>
                          <a:cs typeface="Arimo Bold"/>
                          <a:sym typeface="Arimo Bold"/>
                        </a:rPr>
                        <a:t>是一个大问题。我们盲人很多时候在很多排柜子里</a:t>
                      </a:r>
                      <a:r>
                        <a:rPr lang="en-US" sz="3000" b="true">
                          <a:solidFill>
                            <a:srgbClr val="CB6CE6"/>
                          </a:solidFill>
                          <a:latin typeface="Arimo Bold"/>
                          <a:ea typeface="Arimo Bold"/>
                          <a:cs typeface="Arimo Bold"/>
                          <a:sym typeface="Arimo Bold"/>
                        </a:rPr>
                        <a:t>找不到自己的号码</a:t>
                      </a:r>
                      <a:r>
                        <a:rPr lang="en-US" sz="3000" b="true">
                          <a:solidFill>
                            <a:srgbClr val="000000"/>
                          </a:solidFill>
                          <a:latin typeface="Arimo Bold"/>
                          <a:ea typeface="Arimo Bold"/>
                          <a:cs typeface="Arimo Bold"/>
                          <a:sym typeface="Arimo Bold"/>
                        </a:rPr>
                        <a:t>，而且容易迷路</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000000"/>
                          </a:solidFill>
                          <a:latin typeface="Arimo Bold"/>
                          <a:ea typeface="Arimo Bold"/>
                          <a:cs typeface="Arimo Bold"/>
                          <a:sym typeface="Arimo Bold"/>
                        </a:rPr>
                        <a:t>嗯...就是很多的</a:t>
                      </a:r>
                      <a:r>
                        <a:rPr lang="en-US" sz="3000" b="true">
                          <a:solidFill>
                            <a:srgbClr val="CB6CE6"/>
                          </a:solidFill>
                          <a:latin typeface="Arimo Bold"/>
                          <a:ea typeface="Arimo Bold"/>
                          <a:cs typeface="Arimo Bold"/>
                          <a:sym typeface="Arimo Bold"/>
                        </a:rPr>
                        <a:t>游泳教练</a:t>
                      </a:r>
                      <a:r>
                        <a:rPr lang="en-US" sz="3000" b="true">
                          <a:solidFill>
                            <a:srgbClr val="000000"/>
                          </a:solidFill>
                          <a:latin typeface="Arimo Bold"/>
                          <a:ea typeface="Arimo Bold"/>
                          <a:cs typeface="Arimo Bold"/>
                          <a:sym typeface="Arimo Bold"/>
                        </a:rPr>
                        <a:t>都比较</a:t>
                      </a:r>
                      <a:r>
                        <a:rPr lang="en-US" sz="3000" b="true">
                          <a:solidFill>
                            <a:srgbClr val="CB6CE6"/>
                          </a:solidFill>
                          <a:latin typeface="Arimo Bold"/>
                          <a:ea typeface="Arimo Bold"/>
                          <a:cs typeface="Arimo Bold"/>
                          <a:sym typeface="Arimo Bold"/>
                        </a:rPr>
                        <a:t>不愿意教盲人</a:t>
                      </a:r>
                      <a:r>
                        <a:rPr lang="en-US" sz="3000" b="true">
                          <a:solidFill>
                            <a:srgbClr val="000000"/>
                          </a:solidFill>
                          <a:latin typeface="Arimo Bold"/>
                          <a:ea typeface="Arimo Bold"/>
                          <a:cs typeface="Arimo Bold"/>
                          <a:sym typeface="Arimo Bold"/>
                        </a:rPr>
                        <a:t>，非常耗时间，并且</a:t>
                      </a:r>
                      <a:r>
                        <a:rPr lang="en-US" sz="3000" b="true">
                          <a:solidFill>
                            <a:srgbClr val="CB6CE6"/>
                          </a:solidFill>
                          <a:latin typeface="Arimo Bold"/>
                          <a:ea typeface="Arimo Bold"/>
                          <a:cs typeface="Arimo Bold"/>
                          <a:sym typeface="Arimo Bold"/>
                        </a:rPr>
                        <a:t>很难去教会正确的姿势</a:t>
                      </a:r>
                      <a:r>
                        <a:rPr lang="en-US" sz="3000" b="true">
                          <a:solidFill>
                            <a:srgbClr val="000000"/>
                          </a:solidFill>
                          <a:latin typeface="Arimo Bold"/>
                          <a:ea typeface="Arimo Bold"/>
                          <a:cs typeface="Arimo Bold"/>
                          <a:sym typeface="Arimo Bold"/>
                        </a:rPr>
                        <a:t>因为我们看不见</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b="true">
                          <a:solidFill>
                            <a:srgbClr val="000000"/>
                          </a:solidFill>
                          <a:latin typeface="Arimo Bold"/>
                          <a:ea typeface="Arimo Bold"/>
                          <a:cs typeface="Arimo Bold"/>
                          <a:sym typeface="Arimo Bold"/>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3302911" y="3475674"/>
            <a:ext cx="10906024" cy="9993422"/>
          </a:xfrm>
          <a:custGeom>
            <a:avLst/>
            <a:gdLst/>
            <a:ahLst/>
            <a:cxnLst/>
            <a:rect r="r" b="b" t="t" l="l"/>
            <a:pathLst>
              <a:path h="9993422" w="10906024">
                <a:moveTo>
                  <a:pt x="0" y="0"/>
                </a:moveTo>
                <a:lnTo>
                  <a:pt x="10906024" y="0"/>
                </a:lnTo>
                <a:lnTo>
                  <a:pt x="10906024" y="9993422"/>
                </a:lnTo>
                <a:lnTo>
                  <a:pt x="0" y="9993422"/>
                </a:lnTo>
                <a:lnTo>
                  <a:pt x="0" y="0"/>
                </a:lnTo>
                <a:close/>
              </a:path>
            </a:pathLst>
          </a:custGeom>
          <a:blipFill>
            <a:blip r:embed="rId3">
              <a:alphaModFix amt="87000"/>
            </a:blip>
            <a:stretch>
              <a:fillRect l="0" t="-154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16687904" y="8683467"/>
            <a:ext cx="571396" cy="219224"/>
            <a:chOff x="0" y="0"/>
            <a:chExt cx="761861" cy="292299"/>
          </a:xfrm>
        </p:grpSpPr>
        <p:grpSp>
          <p:nvGrpSpPr>
            <p:cNvPr name="Group 8" id="8"/>
            <p:cNvGrpSpPr/>
            <p:nvPr/>
          </p:nvGrpSpPr>
          <p:grpSpPr>
            <a:xfrm rot="5400000">
              <a:off x="-18269" y="18269"/>
              <a:ext cx="292299" cy="25576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1" id="11"/>
            <p:cNvGrpSpPr/>
            <p:nvPr/>
          </p:nvGrpSpPr>
          <p:grpSpPr>
            <a:xfrm rot="5400000">
              <a:off x="232069" y="18269"/>
              <a:ext cx="292299" cy="25576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3" id="13"/>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5400000">
              <a:off x="487831" y="18269"/>
              <a:ext cx="292299" cy="255762"/>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6" id="16"/>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17" id="17"/>
          <p:cNvGrpSpPr/>
          <p:nvPr/>
        </p:nvGrpSpPr>
        <p:grpSpPr>
          <a:xfrm rot="0">
            <a:off x="16537754" y="1028700"/>
            <a:ext cx="542064" cy="542064"/>
            <a:chOff x="0" y="0"/>
            <a:chExt cx="722752" cy="722752"/>
          </a:xfrm>
        </p:grpSpPr>
        <p:grpSp>
          <p:nvGrpSpPr>
            <p:cNvPr name="Group 18" id="18"/>
            <p:cNvGrpSpPr/>
            <p:nvPr/>
          </p:nvGrpSpPr>
          <p:grpSpPr>
            <a:xfrm rot="0">
              <a:off x="0" y="0"/>
              <a:ext cx="722752" cy="7227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1" id="21"/>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2" id="22"/>
          <p:cNvGrpSpPr/>
          <p:nvPr/>
        </p:nvGrpSpPr>
        <p:grpSpPr>
          <a:xfrm rot="0">
            <a:off x="15783728" y="1028700"/>
            <a:ext cx="542064" cy="542064"/>
            <a:chOff x="0" y="0"/>
            <a:chExt cx="722752" cy="722752"/>
          </a:xfrm>
        </p:grpSpPr>
        <p:grpSp>
          <p:nvGrpSpPr>
            <p:cNvPr name="Group 23" id="23"/>
            <p:cNvGrpSpPr/>
            <p:nvPr/>
          </p:nvGrpSpPr>
          <p:grpSpPr>
            <a:xfrm rot="0">
              <a:off x="0" y="0"/>
              <a:ext cx="722752" cy="72275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6" id="26"/>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7" id="27"/>
          <p:cNvGrpSpPr/>
          <p:nvPr/>
        </p:nvGrpSpPr>
        <p:grpSpPr>
          <a:xfrm rot="0">
            <a:off x="1028700" y="901715"/>
            <a:ext cx="5868317" cy="535152"/>
            <a:chOff x="0" y="0"/>
            <a:chExt cx="7824423" cy="713536"/>
          </a:xfrm>
        </p:grpSpPr>
        <p:grpSp>
          <p:nvGrpSpPr>
            <p:cNvPr name="Group 28" id="28"/>
            <p:cNvGrpSpPr/>
            <p:nvPr/>
          </p:nvGrpSpPr>
          <p:grpSpPr>
            <a:xfrm rot="0">
              <a:off x="0" y="0"/>
              <a:ext cx="5537174" cy="713536"/>
              <a:chOff x="0" y="0"/>
              <a:chExt cx="3153739" cy="406400"/>
            </a:xfrm>
          </p:grpSpPr>
          <p:sp>
            <p:nvSpPr>
              <p:cNvPr name="Freeform 29" id="29"/>
              <p:cNvSpPr/>
              <p:nvPr/>
            </p:nvSpPr>
            <p:spPr>
              <a:xfrm flipH="false" flipV="false" rot="0">
                <a:off x="0" y="0"/>
                <a:ext cx="3153739" cy="406400"/>
              </a:xfrm>
              <a:custGeom>
                <a:avLst/>
                <a:gdLst/>
                <a:ahLst/>
                <a:cxnLst/>
                <a:rect r="r" b="b" t="t" l="l"/>
                <a:pathLst>
                  <a:path h="406400" w="3153739">
                    <a:moveTo>
                      <a:pt x="2950539" y="0"/>
                    </a:moveTo>
                    <a:cubicBezTo>
                      <a:pt x="3062763" y="0"/>
                      <a:pt x="3153739" y="90976"/>
                      <a:pt x="3153739" y="203200"/>
                    </a:cubicBezTo>
                    <a:cubicBezTo>
                      <a:pt x="3153739" y="315424"/>
                      <a:pt x="3062763" y="406400"/>
                      <a:pt x="29505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00000"/>
                </a:solidFill>
                <a:prstDash val="solid"/>
                <a:miter/>
              </a:ln>
            </p:spPr>
          </p:sp>
          <p:sp>
            <p:nvSpPr>
              <p:cNvPr name="TextBox 30" id="30"/>
              <p:cNvSpPr txBox="true"/>
              <p:nvPr/>
            </p:nvSpPr>
            <p:spPr>
              <a:xfrm>
                <a:off x="0" y="-57150"/>
                <a:ext cx="3153739" cy="463550"/>
              </a:xfrm>
              <a:prstGeom prst="rect">
                <a:avLst/>
              </a:prstGeom>
            </p:spPr>
            <p:txBody>
              <a:bodyPr anchor="ctr" rtlCol="false" tIns="50800" lIns="50800" bIns="50800" rIns="50800"/>
              <a:lstStyle/>
              <a:p>
                <a:pPr algn="ctr">
                  <a:lnSpc>
                    <a:spcPts val="2592"/>
                  </a:lnSpc>
                </a:pPr>
              </a:p>
            </p:txBody>
          </p:sp>
        </p:grpSp>
        <p:sp>
          <p:nvSpPr>
            <p:cNvPr name="TextBox 31" id="31"/>
            <p:cNvSpPr txBox="true"/>
            <p:nvPr/>
          </p:nvSpPr>
          <p:spPr>
            <a:xfrm rot="0">
              <a:off x="473957" y="97815"/>
              <a:ext cx="7350466" cy="470281"/>
            </a:xfrm>
            <a:prstGeom prst="rect">
              <a:avLst/>
            </a:prstGeom>
          </p:spPr>
          <p:txBody>
            <a:bodyPr anchor="t" rtlCol="false" tIns="0" lIns="0" bIns="0" rIns="0">
              <a:spAutoFit/>
            </a:bodyPr>
            <a:lstStyle/>
            <a:p>
              <a:pPr algn="l">
                <a:lnSpc>
                  <a:spcPts val="3023"/>
                </a:lnSpc>
              </a:pPr>
              <a:r>
                <a:rPr lang="en-US" sz="2099" spc="514" b="true">
                  <a:solidFill>
                    <a:srgbClr val="000000"/>
                  </a:solidFill>
                  <a:latin typeface="思源黑体 Bold"/>
                  <a:ea typeface="思源黑体 Bold"/>
                  <a:cs typeface="思源黑体 Bold"/>
                  <a:sym typeface="思源黑体 Bold"/>
                </a:rPr>
                <a:t>P2    用  户  画  像</a:t>
              </a:r>
            </a:p>
          </p:txBody>
        </p:sp>
      </p:grpSp>
      <p:sp>
        <p:nvSpPr>
          <p:cNvPr name="Freeform 32" id="32"/>
          <p:cNvSpPr/>
          <p:nvPr/>
        </p:nvSpPr>
        <p:spPr>
          <a:xfrm flipH="false" flipV="false" rot="0">
            <a:off x="8064514" y="1245508"/>
            <a:ext cx="7625013" cy="8321979"/>
          </a:xfrm>
          <a:custGeom>
            <a:avLst/>
            <a:gdLst/>
            <a:ahLst/>
            <a:cxnLst/>
            <a:rect r="r" b="b" t="t" l="l"/>
            <a:pathLst>
              <a:path h="8321979" w="7625013">
                <a:moveTo>
                  <a:pt x="0" y="0"/>
                </a:moveTo>
                <a:lnTo>
                  <a:pt x="7625013" y="0"/>
                </a:lnTo>
                <a:lnTo>
                  <a:pt x="7625013" y="8321979"/>
                </a:lnTo>
                <a:lnTo>
                  <a:pt x="0" y="8321979"/>
                </a:lnTo>
                <a:lnTo>
                  <a:pt x="0" y="0"/>
                </a:lnTo>
                <a:close/>
              </a:path>
            </a:pathLst>
          </a:custGeom>
          <a:blipFill>
            <a:blip r:embed="rId10"/>
            <a:stretch>
              <a:fillRect l="0" t="0" r="0" b="0"/>
            </a:stretch>
          </a:blipFill>
        </p:spPr>
      </p:sp>
      <p:sp>
        <p:nvSpPr>
          <p:cNvPr name="TextBox 33" id="33"/>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4" id="34"/>
          <p:cNvSpPr txBox="true"/>
          <p:nvPr/>
        </p:nvSpPr>
        <p:spPr>
          <a:xfrm rot="0">
            <a:off x="1708936" y="4087097"/>
            <a:ext cx="2167266"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性别：女    </a:t>
            </a:r>
          </a:p>
        </p:txBody>
      </p:sp>
      <p:sp>
        <p:nvSpPr>
          <p:cNvPr name="TextBox 35" id="35"/>
          <p:cNvSpPr txBox="true"/>
          <p:nvPr/>
        </p:nvSpPr>
        <p:spPr>
          <a:xfrm rot="0">
            <a:off x="845770" y="6067425"/>
            <a:ext cx="5495924"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工作：</a:t>
            </a:r>
          </a:p>
        </p:txBody>
      </p:sp>
      <p:sp>
        <p:nvSpPr>
          <p:cNvPr name="TextBox 36" id="36"/>
          <p:cNvSpPr txBox="true"/>
          <p:nvPr/>
        </p:nvSpPr>
        <p:spPr>
          <a:xfrm rot="0">
            <a:off x="1708936" y="4900401"/>
            <a:ext cx="3090451"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年龄：20岁    </a:t>
            </a:r>
          </a:p>
        </p:txBody>
      </p:sp>
      <p:sp>
        <p:nvSpPr>
          <p:cNvPr name="TextBox 37" id="37"/>
          <p:cNvSpPr txBox="true"/>
          <p:nvPr/>
        </p:nvSpPr>
        <p:spPr>
          <a:xfrm rot="0">
            <a:off x="648579" y="7191375"/>
            <a:ext cx="6239878" cy="132663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障碍类型：听障</a:t>
            </a:r>
          </a:p>
          <a:p>
            <a:pPr algn="ctr">
              <a:lnSpc>
                <a:spcPts val="5274"/>
              </a:lnSpc>
              <a:spcBef>
                <a:spcPct val="0"/>
              </a:spcBef>
            </a:pPr>
            <a:r>
              <a:rPr lang="en-US" b="true" sz="3662">
                <a:solidFill>
                  <a:srgbClr val="000000"/>
                </a:solidFill>
                <a:latin typeface="Arimo Bold"/>
                <a:ea typeface="Arimo Bold"/>
                <a:cs typeface="Arimo Bold"/>
                <a:sym typeface="Arimo Bold"/>
              </a:rPr>
              <a:t>致残原因：天生残疾</a:t>
            </a:r>
          </a:p>
        </p:txBody>
      </p:sp>
      <p:sp>
        <p:nvSpPr>
          <p:cNvPr name="TextBox 38" id="38"/>
          <p:cNvSpPr txBox="true"/>
          <p:nvPr/>
        </p:nvSpPr>
        <p:spPr>
          <a:xfrm rot="0">
            <a:off x="1418186" y="1895813"/>
            <a:ext cx="3953171" cy="1734084"/>
          </a:xfrm>
          <a:prstGeom prst="rect">
            <a:avLst/>
          </a:prstGeom>
        </p:spPr>
        <p:txBody>
          <a:bodyPr anchor="t" rtlCol="false" tIns="0" lIns="0" bIns="0" rIns="0">
            <a:spAutoFit/>
          </a:bodyPr>
          <a:lstStyle/>
          <a:p>
            <a:pPr algn="ctr">
              <a:lnSpc>
                <a:spcPts val="13924"/>
              </a:lnSpc>
              <a:spcBef>
                <a:spcPct val="0"/>
              </a:spcBef>
            </a:pPr>
            <a:r>
              <a:rPr lang="en-US" b="true" sz="9669">
                <a:solidFill>
                  <a:srgbClr val="000000"/>
                </a:solidFill>
                <a:latin typeface="Arimo Bold"/>
                <a:ea typeface="Arimo Bold"/>
                <a:cs typeface="Arimo Bold"/>
                <a:sym typeface="Arimo Bold"/>
              </a:rPr>
              <a:t>陈雨佳</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Freeform 4" id="4"/>
          <p:cNvSpPr/>
          <p:nvPr/>
        </p:nvSpPr>
        <p:spPr>
          <a:xfrm flipH="false" flipV="false" rot="0">
            <a:off x="268041" y="199926"/>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259300" y="9812225"/>
            <a:ext cx="571396" cy="219224"/>
            <a:chOff x="0" y="0"/>
            <a:chExt cx="761861" cy="292299"/>
          </a:xfrm>
        </p:grpSpPr>
        <p:grpSp>
          <p:nvGrpSpPr>
            <p:cNvPr name="Group 6" id="6"/>
            <p:cNvGrpSpPr/>
            <p:nvPr/>
          </p:nvGrpSpPr>
          <p:grpSpPr>
            <a:xfrm rot="5400000">
              <a:off x="-18269" y="18269"/>
              <a:ext cx="292299" cy="25576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8" id="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9" id="9"/>
            <p:cNvGrpSpPr/>
            <p:nvPr/>
          </p:nvGrpSpPr>
          <p:grpSpPr>
            <a:xfrm rot="5400000">
              <a:off x="232069" y="18269"/>
              <a:ext cx="292299" cy="25576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1" id="1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5400000">
              <a:off x="487831" y="18269"/>
              <a:ext cx="292299" cy="255762"/>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4" id="1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aphicFrame>
        <p:nvGraphicFramePr>
          <p:cNvPr name="Table 15" id="15"/>
          <p:cNvGraphicFramePr>
            <a:graphicFrameLocks noGrp="true"/>
          </p:cNvGraphicFramePr>
          <p:nvPr/>
        </p:nvGraphicFramePr>
        <p:xfrm>
          <a:off x="505777" y="1509194"/>
          <a:ext cx="17276447" cy="4419600"/>
        </p:xfrm>
        <a:graphic>
          <a:graphicData uri="http://schemas.openxmlformats.org/drawingml/2006/table">
            <a:tbl>
              <a:tblPr/>
              <a:tblGrid>
                <a:gridCol w="2177561"/>
                <a:gridCol w="2744888"/>
                <a:gridCol w="2787072"/>
                <a:gridCol w="2730760"/>
                <a:gridCol w="3350191"/>
                <a:gridCol w="3485975"/>
              </a:tblGrid>
              <a:tr h="1277841">
                <a:tc>
                  <a:txBody>
                    <a:bodyPr anchor="t" rtlCol="false"/>
                    <a:lstStyle/>
                    <a:p>
                      <a:pPr algn="ctr">
                        <a:lnSpc>
                          <a:spcPts val="3499"/>
                        </a:lnSpc>
                        <a:defRPr/>
                      </a:pPr>
                      <a:r>
                        <a:rPr lang="en-US" sz="2499" b="true">
                          <a:solidFill>
                            <a:srgbClr val="000000"/>
                          </a:solidFill>
                          <a:latin typeface="Arimo Bold"/>
                          <a:ea typeface="Arimo Bold"/>
                          <a:cs typeface="Arimo Bold"/>
                          <a:sym typeface="Arimo Bold"/>
                        </a:rPr>
                        <a:t>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b="true">
                          <a:solidFill>
                            <a:srgbClr val="000000"/>
                          </a:solidFill>
                          <a:latin typeface="Arimo Bold"/>
                          <a:ea typeface="Arimo Bold"/>
                          <a:cs typeface="Arimo Bold"/>
                          <a:sym typeface="Arimo Bold"/>
                        </a:rPr>
                        <a:t>平时有常常参加的活动吗？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Arimo Bold"/>
                          <a:ea typeface="Arimo Bold"/>
                          <a:cs typeface="Arimo Bold"/>
                          <a:sym typeface="Arimo Bold"/>
                        </a:rPr>
                        <a:t>是在郊区还是公园呢？</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Arimo Bold"/>
                          <a:ea typeface="Arimo Bold"/>
                          <a:cs typeface="Arimo Bold"/>
                          <a:sym typeface="Arimo Bold"/>
                        </a:rPr>
                        <a:t>和朋友吗，还是就自己？</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Arimo Bold"/>
                          <a:ea typeface="Arimo Bold"/>
                          <a:cs typeface="Arimo Bold"/>
                          <a:sym typeface="Arimo Bold"/>
                        </a:rPr>
                        <a:t>有没有你想尝试但是不太方便的运动呀？</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Arimo Bold"/>
                          <a:ea typeface="Arimo Bold"/>
                          <a:cs typeface="Arimo Bold"/>
                          <a:sym typeface="Arimo Bold"/>
                        </a:rPr>
                        <a:t>有没有什么运动可以帮助治疗听障呢？</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141759">
                <a:tc>
                  <a:txBody>
                    <a:bodyPr anchor="t" rtlCol="false"/>
                    <a:lstStyle/>
                    <a:p>
                      <a:pPr algn="ctr">
                        <a:lnSpc>
                          <a:spcPts val="3779"/>
                        </a:lnSpc>
                        <a:defRPr/>
                      </a:pPr>
                      <a:r>
                        <a:rPr lang="en-US" sz="2700" b="true">
                          <a:solidFill>
                            <a:srgbClr val="000000"/>
                          </a:solidFill>
                          <a:latin typeface="Arimo Bold"/>
                          <a:ea typeface="Arimo Bold"/>
                          <a:cs typeface="Arimo Bold"/>
                          <a:sym typeface="Arimo Bold"/>
                        </a:rPr>
                        <a:t>答</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500"/>
                        </a:lnSpc>
                        <a:defRPr/>
                      </a:pPr>
                      <a:r>
                        <a:rPr lang="en-US" sz="2500" b="true">
                          <a:solidFill>
                            <a:srgbClr val="000000"/>
                          </a:solidFill>
                          <a:latin typeface="Arimo Bold"/>
                          <a:ea typeface="Arimo Bold"/>
                          <a:cs typeface="Arimo Bold"/>
                          <a:sym typeface="Arimo Bold"/>
                        </a:rPr>
                        <a:t>喜欢</a:t>
                      </a:r>
                      <a:r>
                        <a:rPr lang="en-US" sz="2500" b="true">
                          <a:solidFill>
                            <a:srgbClr val="CB6CE6"/>
                          </a:solidFill>
                          <a:latin typeface="Arimo Bold"/>
                          <a:ea typeface="Arimo Bold"/>
                          <a:cs typeface="Arimo Bold"/>
                          <a:sym typeface="Arimo Bold"/>
                        </a:rPr>
                        <a:t>徒步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500"/>
                        </a:lnSpc>
                        <a:defRPr/>
                      </a:pPr>
                      <a:r>
                        <a:rPr lang="en-US" sz="2500" b="true">
                          <a:solidFill>
                            <a:srgbClr val="000000"/>
                          </a:solidFill>
                          <a:latin typeface="Arimo Bold"/>
                          <a:ea typeface="Arimo Bold"/>
                          <a:cs typeface="Arimo Bold"/>
                          <a:sym typeface="Arimo Bold"/>
                        </a:rPr>
                        <a:t>我比较喜欢在</a:t>
                      </a:r>
                      <a:r>
                        <a:rPr lang="en-US" sz="2500" b="true">
                          <a:solidFill>
                            <a:srgbClr val="CB6CE6"/>
                          </a:solidFill>
                          <a:latin typeface="Arimo Bold"/>
                          <a:ea typeface="Arimo Bold"/>
                          <a:cs typeface="Arimo Bold"/>
                          <a:sym typeface="Arimo Bold"/>
                        </a:rPr>
                        <a:t>真正的大自然</a:t>
                      </a:r>
                      <a:r>
                        <a:rPr lang="en-US" sz="2500" b="true">
                          <a:solidFill>
                            <a:srgbClr val="000000"/>
                          </a:solidFill>
                          <a:latin typeface="Arimo Bold"/>
                          <a:ea typeface="Arimo Bold"/>
                          <a:cs typeface="Arimo Bold"/>
                          <a:sym typeface="Arimo Bold"/>
                        </a:rPr>
                        <a:t>中，能感受到很</a:t>
                      </a:r>
                      <a:r>
                        <a:rPr lang="en-US" sz="2500" b="true">
                          <a:solidFill>
                            <a:srgbClr val="CB6CE6"/>
                          </a:solidFill>
                          <a:latin typeface="Arimo Bold"/>
                          <a:ea typeface="Arimo Bold"/>
                          <a:cs typeface="Arimo Bold"/>
                          <a:sym typeface="Arimo Bold"/>
                        </a:rPr>
                        <a:t>清新</a:t>
                      </a:r>
                      <a:r>
                        <a:rPr lang="en-US" sz="2500" b="true">
                          <a:solidFill>
                            <a:srgbClr val="000000"/>
                          </a:solidFill>
                          <a:latin typeface="Arimo Bold"/>
                          <a:ea typeface="Arimo Bold"/>
                          <a:cs typeface="Arimo Bold"/>
                          <a:sym typeface="Arimo Bold"/>
                        </a:rPr>
                        <a:t>的感觉</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500"/>
                        </a:lnSpc>
                        <a:defRPr/>
                      </a:pPr>
                      <a:r>
                        <a:rPr lang="en-US" sz="2500" b="true">
                          <a:solidFill>
                            <a:srgbClr val="000000"/>
                          </a:solidFill>
                          <a:latin typeface="Arimo Bold"/>
                          <a:ea typeface="Arimo Bold"/>
                          <a:cs typeface="Arimo Bold"/>
                          <a:sym typeface="Arimo Bold"/>
                        </a:rPr>
                        <a:t>都是跟朋友一起的，大家在一起交流</a:t>
                      </a:r>
                      <a:r>
                        <a:rPr lang="en-US" sz="2500" b="true">
                          <a:solidFill>
                            <a:srgbClr val="CB6CE6"/>
                          </a:solidFill>
                          <a:latin typeface="Arimo Bold"/>
                          <a:ea typeface="Arimo Bold"/>
                          <a:cs typeface="Arimo Bold"/>
                          <a:sym typeface="Arimo Bold"/>
                        </a:rPr>
                        <a:t>不会尴尬</a:t>
                      </a:r>
                      <a:r>
                        <a:rPr lang="en-US" sz="2500" b="true">
                          <a:solidFill>
                            <a:srgbClr val="000000"/>
                          </a:solidFill>
                          <a:latin typeface="Arimo Bold"/>
                          <a:ea typeface="Arimo Bold"/>
                          <a:cs typeface="Arimo Bold"/>
                          <a:sym typeface="Arimo Bold"/>
                        </a:rPr>
                        <a:t>，我们都打手语会好很多</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Arimo Bold"/>
                          <a:ea typeface="Arimo Bold"/>
                          <a:cs typeface="Arimo Bold"/>
                          <a:sym typeface="Arimo Bold"/>
                        </a:rPr>
                        <a:t>游泳就是，因为必须</a:t>
                      </a:r>
                      <a:r>
                        <a:rPr lang="en-US" sz="2499" b="true">
                          <a:solidFill>
                            <a:srgbClr val="CB6CE6"/>
                          </a:solidFill>
                          <a:latin typeface="Arimo Bold"/>
                          <a:ea typeface="Arimo Bold"/>
                          <a:cs typeface="Arimo Bold"/>
                          <a:sym typeface="Arimo Bold"/>
                        </a:rPr>
                        <a:t>摘下助听器</a:t>
                      </a:r>
                      <a:r>
                        <a:rPr lang="en-US" sz="2499" b="true">
                          <a:solidFill>
                            <a:srgbClr val="000000"/>
                          </a:solidFill>
                          <a:latin typeface="Arimo Bold"/>
                          <a:ea typeface="Arimo Bold"/>
                          <a:cs typeface="Arimo Bold"/>
                          <a:sym typeface="Arimo Bold"/>
                        </a:rPr>
                        <a:t>，但是什么都听不清了，而且游泳馆里</a:t>
                      </a:r>
                      <a:r>
                        <a:rPr lang="en-US" sz="2499" b="true">
                          <a:solidFill>
                            <a:srgbClr val="CB6CE6"/>
                          </a:solidFill>
                          <a:latin typeface="Arimo Bold"/>
                          <a:ea typeface="Arimo Bold"/>
                          <a:cs typeface="Arimo Bold"/>
                          <a:sym typeface="Arimo Bold"/>
                        </a:rPr>
                        <a:t>几乎没有</a:t>
                      </a:r>
                      <a:r>
                        <a:rPr lang="en-US" sz="2499" b="true">
                          <a:solidFill>
                            <a:srgbClr val="000000"/>
                          </a:solidFill>
                          <a:latin typeface="Arimo Bold"/>
                          <a:ea typeface="Arimo Bold"/>
                          <a:cs typeface="Arimo Bold"/>
                          <a:sym typeface="Arimo Bold"/>
                        </a:rPr>
                        <a:t>人会打手语</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499"/>
                        </a:lnSpc>
                        <a:defRPr/>
                      </a:pPr>
                      <a:r>
                        <a:rPr lang="en-US" sz="2499" b="true">
                          <a:solidFill>
                            <a:srgbClr val="000000"/>
                          </a:solidFill>
                          <a:latin typeface="Arimo Bold"/>
                          <a:ea typeface="Arimo Bold"/>
                          <a:cs typeface="Arimo Bold"/>
                          <a:sym typeface="Arimo Bold"/>
                        </a:rPr>
                        <a:t>我有一个朋友从小从事</a:t>
                      </a:r>
                      <a:r>
                        <a:rPr lang="en-US" sz="2499" b="true">
                          <a:solidFill>
                            <a:srgbClr val="CB6CE6"/>
                          </a:solidFill>
                          <a:latin typeface="Arimo Bold"/>
                          <a:ea typeface="Arimo Bold"/>
                          <a:cs typeface="Arimo Bold"/>
                          <a:sym typeface="Arimo Bold"/>
                        </a:rPr>
                        <a:t>跳舞</a:t>
                      </a:r>
                      <a:r>
                        <a:rPr lang="en-US" sz="2499" b="true">
                          <a:solidFill>
                            <a:srgbClr val="000000"/>
                          </a:solidFill>
                          <a:latin typeface="Arimo Bold"/>
                          <a:ea typeface="Arimo Bold"/>
                          <a:cs typeface="Arimo Bold"/>
                          <a:sym typeface="Arimo Bold"/>
                        </a:rPr>
                        <a:t>，对</a:t>
                      </a:r>
                      <a:r>
                        <a:rPr lang="en-US" sz="2499" b="true">
                          <a:solidFill>
                            <a:srgbClr val="CB6CE6"/>
                          </a:solidFill>
                          <a:latin typeface="Arimo Bold"/>
                          <a:ea typeface="Arimo Bold"/>
                          <a:cs typeface="Arimo Bold"/>
                          <a:sym typeface="Arimo Bold"/>
                        </a:rPr>
                        <a:t>节奏</a:t>
                      </a:r>
                      <a:r>
                        <a:rPr lang="en-US" sz="2499" b="true">
                          <a:solidFill>
                            <a:srgbClr val="000000"/>
                          </a:solidFill>
                          <a:latin typeface="Arimo Bold"/>
                          <a:ea typeface="Arimo Bold"/>
                          <a:cs typeface="Arimo Bold"/>
                          <a:sym typeface="Arimo Bold"/>
                        </a:rPr>
                        <a:t>非常敏感，以至于她</a:t>
                      </a:r>
                      <a:r>
                        <a:rPr lang="en-US" sz="2499" b="true">
                          <a:solidFill>
                            <a:srgbClr val="CB6CE6"/>
                          </a:solidFill>
                          <a:latin typeface="Arimo Bold"/>
                          <a:ea typeface="Arimo Bold"/>
                          <a:cs typeface="Arimo Bold"/>
                          <a:sym typeface="Arimo Bold"/>
                        </a:rPr>
                        <a:t>不需要听到声音</a:t>
                      </a:r>
                      <a:r>
                        <a:rPr lang="en-US" sz="2499" b="true">
                          <a:solidFill>
                            <a:srgbClr val="000000"/>
                          </a:solidFill>
                          <a:latin typeface="Arimo Bold"/>
                          <a:ea typeface="Arimo Bold"/>
                          <a:cs typeface="Arimo Bold"/>
                          <a:sym typeface="Arimo Bold"/>
                        </a:rPr>
                        <a:t>就能跳起舞，而且动作都很</a:t>
                      </a:r>
                      <a:r>
                        <a:rPr lang="en-US" sz="2499" b="true">
                          <a:solidFill>
                            <a:srgbClr val="CB6CE6"/>
                          </a:solidFill>
                          <a:latin typeface="Arimo Bold"/>
                          <a:ea typeface="Arimo Bold"/>
                          <a:cs typeface="Arimo Bold"/>
                          <a:sym typeface="Arimo Bold"/>
                        </a:rPr>
                        <a:t>准确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6" id="16"/>
          <p:cNvSpPr txBox="true"/>
          <p:nvPr/>
        </p:nvSpPr>
        <p:spPr>
          <a:xfrm rot="0">
            <a:off x="554249" y="6851647"/>
            <a:ext cx="16801996" cy="2272286"/>
          </a:xfrm>
          <a:prstGeom prst="rect">
            <a:avLst/>
          </a:prstGeom>
        </p:spPr>
        <p:txBody>
          <a:bodyPr anchor="t" rtlCol="false" tIns="0" lIns="0" bIns="0" rIns="0">
            <a:spAutoFit/>
          </a:bodyPr>
          <a:lstStyle/>
          <a:p>
            <a:pPr algn="l">
              <a:lnSpc>
                <a:spcPts val="6047"/>
              </a:lnSpc>
              <a:spcBef>
                <a:spcPct val="0"/>
              </a:spcBef>
            </a:pPr>
            <a:r>
              <a:rPr lang="en-US" b="true" sz="4199">
                <a:solidFill>
                  <a:srgbClr val="FF3131"/>
                </a:solidFill>
                <a:latin typeface="Arimo Bold"/>
                <a:ea typeface="Arimo Bold"/>
                <a:cs typeface="Arimo Bold"/>
                <a:sym typeface="Arimo Bold"/>
              </a:rPr>
              <a:t>      </a:t>
            </a:r>
            <a:r>
              <a:rPr lang="en-US" b="true" sz="4199">
                <a:solidFill>
                  <a:srgbClr val="000000"/>
                </a:solidFill>
                <a:latin typeface="Arimo Bold"/>
                <a:ea typeface="Arimo Bold"/>
                <a:cs typeface="Arimo Bold"/>
                <a:sym typeface="Arimo Bold"/>
              </a:rPr>
              <a:t> 她告诉我们，</a:t>
            </a:r>
            <a:r>
              <a:rPr lang="en-US" b="true" sz="4199">
                <a:solidFill>
                  <a:srgbClr val="CB6CE6"/>
                </a:solidFill>
                <a:latin typeface="Arimo Bold"/>
                <a:ea typeface="Arimo Bold"/>
                <a:cs typeface="Arimo Bold"/>
                <a:sym typeface="Arimo Bold"/>
              </a:rPr>
              <a:t>听障人群</a:t>
            </a:r>
            <a:r>
              <a:rPr lang="en-US" b="true" sz="4199">
                <a:solidFill>
                  <a:srgbClr val="000000"/>
                </a:solidFill>
                <a:latin typeface="Arimo Bold"/>
                <a:ea typeface="Arimo Bold"/>
                <a:cs typeface="Arimo Bold"/>
                <a:sym typeface="Arimo Bold"/>
              </a:rPr>
              <a:t>其实是诸多残障者中对于</a:t>
            </a:r>
            <a:r>
              <a:rPr lang="en-US" b="true" sz="4199">
                <a:solidFill>
                  <a:srgbClr val="CB6CE6"/>
                </a:solidFill>
                <a:latin typeface="Arimo Bold"/>
                <a:ea typeface="Arimo Bold"/>
                <a:cs typeface="Arimo Bold"/>
                <a:sym typeface="Arimo Bold"/>
              </a:rPr>
              <a:t>运动非常兼容的群体</a:t>
            </a:r>
            <a:r>
              <a:rPr lang="en-US" b="true" sz="4199">
                <a:solidFill>
                  <a:srgbClr val="000000"/>
                </a:solidFill>
                <a:latin typeface="Arimo Bold"/>
                <a:ea typeface="Arimo Bold"/>
                <a:cs typeface="Arimo Bold"/>
                <a:sym typeface="Arimo Bold"/>
              </a:rPr>
              <a:t>了，他们能够看见，四肢也具备正常的运动能力，只是需要在接受像是发令枪等信息时要转换成可视化的形式，但这也是最好解决的。</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grpSp>
        <p:nvGrpSpPr>
          <p:cNvPr name="Group 3" id="3"/>
          <p:cNvGrpSpPr/>
          <p:nvPr/>
        </p:nvGrpSpPr>
        <p:grpSpPr>
          <a:xfrm rot="0">
            <a:off x="6555377" y="3000692"/>
            <a:ext cx="5177245" cy="729924"/>
            <a:chOff x="0" y="0"/>
            <a:chExt cx="1363554" cy="192243"/>
          </a:xfrm>
        </p:grpSpPr>
        <p:sp>
          <p:nvSpPr>
            <p:cNvPr name="Freeform 4" id="4"/>
            <p:cNvSpPr/>
            <p:nvPr/>
          </p:nvSpPr>
          <p:spPr>
            <a:xfrm flipH="false" flipV="false" rot="0">
              <a:off x="0" y="0"/>
              <a:ext cx="1363554" cy="192243"/>
            </a:xfrm>
            <a:custGeom>
              <a:avLst/>
              <a:gdLst/>
              <a:ahLst/>
              <a:cxnLst/>
              <a:rect r="r" b="b" t="t" l="l"/>
              <a:pathLst>
                <a:path h="192243" w="1363554">
                  <a:moveTo>
                    <a:pt x="19440" y="0"/>
                  </a:moveTo>
                  <a:lnTo>
                    <a:pt x="1344114" y="0"/>
                  </a:lnTo>
                  <a:cubicBezTo>
                    <a:pt x="1349270" y="0"/>
                    <a:pt x="1354215" y="2048"/>
                    <a:pt x="1357860" y="5694"/>
                  </a:cubicBezTo>
                  <a:cubicBezTo>
                    <a:pt x="1361506" y="9339"/>
                    <a:pt x="1363554" y="14284"/>
                    <a:pt x="1363554" y="19440"/>
                  </a:cubicBezTo>
                  <a:lnTo>
                    <a:pt x="1363554" y="172804"/>
                  </a:lnTo>
                  <a:cubicBezTo>
                    <a:pt x="1363554" y="177959"/>
                    <a:pt x="1361506" y="182904"/>
                    <a:pt x="1357860" y="186550"/>
                  </a:cubicBezTo>
                  <a:cubicBezTo>
                    <a:pt x="1354215" y="190195"/>
                    <a:pt x="1349270" y="192243"/>
                    <a:pt x="1344114" y="192243"/>
                  </a:cubicBezTo>
                  <a:lnTo>
                    <a:pt x="19440" y="192243"/>
                  </a:lnTo>
                  <a:cubicBezTo>
                    <a:pt x="14284" y="192243"/>
                    <a:pt x="9339" y="190195"/>
                    <a:pt x="5694" y="186550"/>
                  </a:cubicBezTo>
                  <a:cubicBezTo>
                    <a:pt x="2048" y="182904"/>
                    <a:pt x="0" y="177959"/>
                    <a:pt x="0" y="172804"/>
                  </a:cubicBezTo>
                  <a:lnTo>
                    <a:pt x="0" y="19440"/>
                  </a:lnTo>
                  <a:cubicBezTo>
                    <a:pt x="0" y="14284"/>
                    <a:pt x="2048" y="9339"/>
                    <a:pt x="5694" y="5694"/>
                  </a:cubicBezTo>
                  <a:cubicBezTo>
                    <a:pt x="9339" y="2048"/>
                    <a:pt x="14284" y="0"/>
                    <a:pt x="19440" y="0"/>
                  </a:cubicBez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19050"/>
              <a:ext cx="1363554" cy="211293"/>
            </a:xfrm>
            <a:prstGeom prst="rect">
              <a:avLst/>
            </a:prstGeom>
          </p:spPr>
          <p:txBody>
            <a:bodyPr anchor="ctr" rtlCol="false" tIns="50800" lIns="50800" bIns="50800" rIns="50800"/>
            <a:lstStyle/>
            <a:p>
              <a:pPr algn="ctr">
                <a:lnSpc>
                  <a:spcPts val="1633"/>
                </a:lnSpc>
              </a:pPr>
            </a:p>
          </p:txBody>
        </p:sp>
      </p:grpSp>
      <p:sp>
        <p:nvSpPr>
          <p:cNvPr name="TextBox 6" id="6"/>
          <p:cNvSpPr txBox="true"/>
          <p:nvPr/>
        </p:nvSpPr>
        <p:spPr>
          <a:xfrm rot="0">
            <a:off x="8240549" y="3168006"/>
            <a:ext cx="1806903" cy="562610"/>
          </a:xfrm>
          <a:prstGeom prst="rect">
            <a:avLst/>
          </a:prstGeom>
        </p:spPr>
        <p:txBody>
          <a:bodyPr anchor="t" rtlCol="false" tIns="0" lIns="0" bIns="0" rIns="0">
            <a:spAutoFit/>
          </a:bodyPr>
          <a:lstStyle/>
          <a:p>
            <a:pPr algn="ctr">
              <a:lnSpc>
                <a:spcPts val="3950"/>
              </a:lnSpc>
            </a:pPr>
            <a:r>
              <a:rPr lang="en-US" sz="3291">
                <a:solidFill>
                  <a:srgbClr val="000000"/>
                </a:solidFill>
                <a:latin typeface="Arial MT Pro"/>
                <a:ea typeface="Arial MT Pro"/>
                <a:cs typeface="Arial MT Pro"/>
                <a:sym typeface="Arial MT Pro"/>
              </a:rPr>
              <a:t>PART 03</a:t>
            </a:r>
          </a:p>
        </p:txBody>
      </p:sp>
      <p:sp>
        <p:nvSpPr>
          <p:cNvPr name="Freeform 7" id="7"/>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8" id="8"/>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11" id="11"/>
          <p:cNvGrpSpPr/>
          <p:nvPr/>
        </p:nvGrpSpPr>
        <p:grpSpPr>
          <a:xfrm rot="0">
            <a:off x="931641" y="8814940"/>
            <a:ext cx="973091" cy="592542"/>
            <a:chOff x="0" y="0"/>
            <a:chExt cx="1297455" cy="790056"/>
          </a:xfrm>
        </p:grpSpPr>
        <p:grpSp>
          <p:nvGrpSpPr>
            <p:cNvPr name="Group 12" id="12"/>
            <p:cNvGrpSpPr/>
            <p:nvPr/>
          </p:nvGrpSpPr>
          <p:grpSpPr>
            <a:xfrm rot="0">
              <a:off x="0" y="251932"/>
              <a:ext cx="1297455" cy="538123"/>
              <a:chOff x="0" y="0"/>
              <a:chExt cx="812800" cy="337111"/>
            </a:xfrm>
          </p:grpSpPr>
          <p:sp>
            <p:nvSpPr>
              <p:cNvPr name="Freeform 13" id="13"/>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4" id="14"/>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5" id="15"/>
            <p:cNvGrpSpPr/>
            <p:nvPr/>
          </p:nvGrpSpPr>
          <p:grpSpPr>
            <a:xfrm rot="0">
              <a:off x="0" y="0"/>
              <a:ext cx="1297455" cy="538123"/>
              <a:chOff x="0" y="0"/>
              <a:chExt cx="812800" cy="337111"/>
            </a:xfrm>
          </p:grpSpPr>
          <p:sp>
            <p:nvSpPr>
              <p:cNvPr name="Freeform 16" id="16"/>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7" id="17"/>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8" id="18"/>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6687904" y="8683467"/>
            <a:ext cx="571396" cy="219224"/>
            <a:chOff x="0" y="0"/>
            <a:chExt cx="761861" cy="292299"/>
          </a:xfrm>
        </p:grpSpPr>
        <p:grpSp>
          <p:nvGrpSpPr>
            <p:cNvPr name="Group 20" id="20"/>
            <p:cNvGrpSpPr/>
            <p:nvPr/>
          </p:nvGrpSpPr>
          <p:grpSpPr>
            <a:xfrm rot="5400000">
              <a:off x="-18269" y="18269"/>
              <a:ext cx="292299" cy="255762"/>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2" id="22"/>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3" id="23"/>
            <p:cNvGrpSpPr/>
            <p:nvPr/>
          </p:nvGrpSpPr>
          <p:grpSpPr>
            <a:xfrm rot="5400000">
              <a:off x="232069" y="18269"/>
              <a:ext cx="292299" cy="255762"/>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5" id="25"/>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5400000">
              <a:off x="487831" y="18269"/>
              <a:ext cx="292299" cy="255762"/>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8" id="2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TextBox 29" id="29"/>
          <p:cNvSpPr txBox="true"/>
          <p:nvPr/>
        </p:nvSpPr>
        <p:spPr>
          <a:xfrm rot="0">
            <a:off x="4972640" y="3994961"/>
            <a:ext cx="8342719" cy="1789450"/>
          </a:xfrm>
          <a:prstGeom prst="rect">
            <a:avLst/>
          </a:prstGeom>
        </p:spPr>
        <p:txBody>
          <a:bodyPr anchor="t" rtlCol="false" tIns="0" lIns="0" bIns="0" rIns="0">
            <a:spAutoFit/>
          </a:bodyPr>
          <a:lstStyle/>
          <a:p>
            <a:pPr algn="ctr" marL="0" indent="0" lvl="0">
              <a:lnSpc>
                <a:spcPts val="14708"/>
              </a:lnSpc>
              <a:spcBef>
                <a:spcPct val="0"/>
              </a:spcBef>
            </a:pPr>
            <a:r>
              <a:rPr lang="en-US" sz="10213" spc="1409">
                <a:solidFill>
                  <a:srgbClr val="000000"/>
                </a:solidFill>
                <a:latin typeface="字由文艺黑"/>
                <a:ea typeface="字由文艺黑"/>
                <a:cs typeface="字由文艺黑"/>
                <a:sym typeface="字由文艺黑"/>
              </a:rPr>
              <a:t>实地调研</a:t>
            </a:r>
          </a:p>
        </p:txBody>
      </p:sp>
      <p:sp>
        <p:nvSpPr>
          <p:cNvPr name="TextBox 30" id="30"/>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1" id="31"/>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2" id="32"/>
          <p:cNvSpPr txBox="true"/>
          <p:nvPr/>
        </p:nvSpPr>
        <p:spPr>
          <a:xfrm rot="0">
            <a:off x="5674268" y="6046079"/>
            <a:ext cx="6759982" cy="438151"/>
          </a:xfrm>
          <a:prstGeom prst="rect">
            <a:avLst/>
          </a:prstGeom>
        </p:spPr>
        <p:txBody>
          <a:bodyPr anchor="t" rtlCol="false" tIns="0" lIns="0" bIns="0" rIns="0">
            <a:spAutoFit/>
          </a:bodyPr>
          <a:lstStyle/>
          <a:p>
            <a:pPr algn="ctr">
              <a:lnSpc>
                <a:spcPts val="3599"/>
              </a:lnSpc>
            </a:pPr>
            <a:r>
              <a:rPr lang="en-US" sz="2499">
                <a:solidFill>
                  <a:srgbClr val="000000"/>
                </a:solidFill>
                <a:latin typeface="Arimo"/>
                <a:ea typeface="Arimo"/>
                <a:cs typeface="Arimo"/>
                <a:sym typeface="Arimo"/>
              </a:rPr>
              <a:t>若非亲临，何以感同身受</a:t>
            </a:r>
          </a:p>
        </p:txBody>
      </p:sp>
      <p:grpSp>
        <p:nvGrpSpPr>
          <p:cNvPr name="Group 33" id="33"/>
          <p:cNvGrpSpPr/>
          <p:nvPr/>
        </p:nvGrpSpPr>
        <p:grpSpPr>
          <a:xfrm rot="0">
            <a:off x="16537754" y="1028700"/>
            <a:ext cx="542064" cy="542064"/>
            <a:chOff x="0" y="0"/>
            <a:chExt cx="722752" cy="722752"/>
          </a:xfrm>
        </p:grpSpPr>
        <p:grpSp>
          <p:nvGrpSpPr>
            <p:cNvPr name="Group 34" id="34"/>
            <p:cNvGrpSpPr/>
            <p:nvPr/>
          </p:nvGrpSpPr>
          <p:grpSpPr>
            <a:xfrm rot="0">
              <a:off x="0" y="0"/>
              <a:ext cx="722752" cy="72275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7" id="37"/>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8" id="38"/>
          <p:cNvGrpSpPr/>
          <p:nvPr/>
        </p:nvGrpSpPr>
        <p:grpSpPr>
          <a:xfrm rot="0">
            <a:off x="15783728" y="1028700"/>
            <a:ext cx="542064" cy="542064"/>
            <a:chOff x="0" y="0"/>
            <a:chExt cx="722752" cy="722752"/>
          </a:xfrm>
        </p:grpSpPr>
        <p:grpSp>
          <p:nvGrpSpPr>
            <p:cNvPr name="Group 39" id="39"/>
            <p:cNvGrpSpPr/>
            <p:nvPr/>
          </p:nvGrpSpPr>
          <p:grpSpPr>
            <a:xfrm rot="0">
              <a:off x="0" y="0"/>
              <a:ext cx="722752" cy="72275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42" id="42"/>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904732" y="1746708"/>
            <a:ext cx="572417" cy="572417"/>
          </a:xfrm>
          <a:custGeom>
            <a:avLst/>
            <a:gdLst/>
            <a:ahLst/>
            <a:cxnLst/>
            <a:rect r="r" b="b" t="t" l="l"/>
            <a:pathLst>
              <a:path h="572417" w="572417">
                <a:moveTo>
                  <a:pt x="0" y="0"/>
                </a:moveTo>
                <a:lnTo>
                  <a:pt x="572417" y="0"/>
                </a:lnTo>
                <a:lnTo>
                  <a:pt x="572417"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16537754" y="1028700"/>
            <a:ext cx="542064" cy="542064"/>
            <a:chOff x="0" y="0"/>
            <a:chExt cx="722752" cy="722752"/>
          </a:xfrm>
        </p:grpSpPr>
        <p:grpSp>
          <p:nvGrpSpPr>
            <p:cNvPr name="Group 26" id="26"/>
            <p:cNvGrpSpPr/>
            <p:nvPr/>
          </p:nvGrpSpPr>
          <p:grpSpPr>
            <a:xfrm rot="0">
              <a:off x="0" y="0"/>
              <a:ext cx="722752" cy="7227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9" id="29"/>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15783728" y="1028700"/>
            <a:ext cx="542064" cy="542064"/>
            <a:chOff x="0" y="0"/>
            <a:chExt cx="722752" cy="722752"/>
          </a:xfrm>
        </p:grpSpPr>
        <p:grpSp>
          <p:nvGrpSpPr>
            <p:cNvPr name="Group 31" id="31"/>
            <p:cNvGrpSpPr/>
            <p:nvPr/>
          </p:nvGrpSpPr>
          <p:grpSpPr>
            <a:xfrm rot="0">
              <a:off x="0" y="0"/>
              <a:ext cx="722752" cy="72275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4" id="34"/>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5" id="35"/>
          <p:cNvGrpSpPr/>
          <p:nvPr/>
        </p:nvGrpSpPr>
        <p:grpSpPr>
          <a:xfrm rot="0">
            <a:off x="608826" y="362877"/>
            <a:ext cx="3580443" cy="1039899"/>
            <a:chOff x="0" y="0"/>
            <a:chExt cx="942997" cy="273883"/>
          </a:xfrm>
        </p:grpSpPr>
        <p:sp>
          <p:nvSpPr>
            <p:cNvPr name="Freeform 36" id="36"/>
            <p:cNvSpPr/>
            <p:nvPr/>
          </p:nvSpPr>
          <p:spPr>
            <a:xfrm flipH="false" flipV="false" rot="0">
              <a:off x="0" y="0"/>
              <a:ext cx="942997" cy="273883"/>
            </a:xfrm>
            <a:custGeom>
              <a:avLst/>
              <a:gdLst/>
              <a:ahLst/>
              <a:cxnLst/>
              <a:rect r="r" b="b" t="t" l="l"/>
              <a:pathLst>
                <a:path h="273883" w="942997">
                  <a:moveTo>
                    <a:pt x="28110" y="0"/>
                  </a:moveTo>
                  <a:lnTo>
                    <a:pt x="914888" y="0"/>
                  </a:lnTo>
                  <a:cubicBezTo>
                    <a:pt x="922343" y="0"/>
                    <a:pt x="929493" y="2962"/>
                    <a:pt x="934764" y="8233"/>
                  </a:cubicBezTo>
                  <a:cubicBezTo>
                    <a:pt x="940036" y="13505"/>
                    <a:pt x="942997" y="20655"/>
                    <a:pt x="942997" y="28110"/>
                  </a:cubicBezTo>
                  <a:lnTo>
                    <a:pt x="942997" y="245773"/>
                  </a:lnTo>
                  <a:cubicBezTo>
                    <a:pt x="942997" y="253228"/>
                    <a:pt x="940036" y="260378"/>
                    <a:pt x="934764" y="265650"/>
                  </a:cubicBezTo>
                  <a:cubicBezTo>
                    <a:pt x="929493" y="270921"/>
                    <a:pt x="922343" y="273883"/>
                    <a:pt x="914888" y="273883"/>
                  </a:cubicBezTo>
                  <a:lnTo>
                    <a:pt x="28110" y="273883"/>
                  </a:lnTo>
                  <a:cubicBezTo>
                    <a:pt x="20655" y="273883"/>
                    <a:pt x="13505" y="270921"/>
                    <a:pt x="8233" y="265650"/>
                  </a:cubicBezTo>
                  <a:cubicBezTo>
                    <a:pt x="2962" y="260378"/>
                    <a:pt x="0" y="253228"/>
                    <a:pt x="0" y="245773"/>
                  </a:cubicBezTo>
                  <a:lnTo>
                    <a:pt x="0" y="28110"/>
                  </a:lnTo>
                  <a:cubicBezTo>
                    <a:pt x="0" y="20655"/>
                    <a:pt x="2962" y="13505"/>
                    <a:pt x="8233" y="8233"/>
                  </a:cubicBezTo>
                  <a:cubicBezTo>
                    <a:pt x="13505" y="2962"/>
                    <a:pt x="20655" y="0"/>
                    <a:pt x="28110" y="0"/>
                  </a:cubicBezTo>
                  <a:close/>
                </a:path>
              </a:pathLst>
            </a:custGeom>
            <a:gradFill rotWithShape="true">
              <a:gsLst>
                <a:gs pos="0">
                  <a:srgbClr val="CDFFD8">
                    <a:alpha val="100000"/>
                  </a:srgbClr>
                </a:gs>
                <a:gs pos="100000">
                  <a:srgbClr val="94B9FF">
                    <a:alpha val="100000"/>
                  </a:srgbClr>
                </a:gs>
              </a:gsLst>
              <a:lin ang="0"/>
            </a:gradFill>
          </p:spPr>
        </p:sp>
        <p:sp>
          <p:nvSpPr>
            <p:cNvPr name="TextBox 37" id="37"/>
            <p:cNvSpPr txBox="true"/>
            <p:nvPr/>
          </p:nvSpPr>
          <p:spPr>
            <a:xfrm>
              <a:off x="0" y="-28575"/>
              <a:ext cx="942997"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轮椅上的半天</a:t>
              </a:r>
            </a:p>
          </p:txBody>
        </p:sp>
      </p:grpSp>
      <p:sp>
        <p:nvSpPr>
          <p:cNvPr name="Freeform 38" id="38"/>
          <p:cNvSpPr/>
          <p:nvPr/>
        </p:nvSpPr>
        <p:spPr>
          <a:xfrm flipH="false" flipV="false" rot="0">
            <a:off x="4444410" y="3716669"/>
            <a:ext cx="572417" cy="572417"/>
          </a:xfrm>
          <a:custGeom>
            <a:avLst/>
            <a:gdLst/>
            <a:ahLst/>
            <a:cxnLst/>
            <a:rect r="r" b="b" t="t" l="l"/>
            <a:pathLst>
              <a:path h="572417" w="572417">
                <a:moveTo>
                  <a:pt x="0" y="0"/>
                </a:moveTo>
                <a:lnTo>
                  <a:pt x="572416" y="0"/>
                </a:lnTo>
                <a:lnTo>
                  <a:pt x="572416" y="572416"/>
                </a:lnTo>
                <a:lnTo>
                  <a:pt x="0" y="572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9" id="39"/>
          <p:cNvSpPr/>
          <p:nvPr/>
        </p:nvSpPr>
        <p:spPr>
          <a:xfrm flipH="false" flipV="false" rot="0">
            <a:off x="12663752" y="707147"/>
            <a:ext cx="2481800" cy="3751922"/>
          </a:xfrm>
          <a:custGeom>
            <a:avLst/>
            <a:gdLst/>
            <a:ahLst/>
            <a:cxnLst/>
            <a:rect r="r" b="b" t="t" l="l"/>
            <a:pathLst>
              <a:path h="3751922" w="2481800">
                <a:moveTo>
                  <a:pt x="0" y="0"/>
                </a:moveTo>
                <a:lnTo>
                  <a:pt x="2481801" y="0"/>
                </a:lnTo>
                <a:lnTo>
                  <a:pt x="2481801" y="3751922"/>
                </a:lnTo>
                <a:lnTo>
                  <a:pt x="0" y="3751922"/>
                </a:lnTo>
                <a:lnTo>
                  <a:pt x="0" y="0"/>
                </a:lnTo>
                <a:close/>
              </a:path>
            </a:pathLst>
          </a:custGeom>
          <a:blipFill>
            <a:blip r:embed="rId10"/>
            <a:stretch>
              <a:fillRect l="0" t="-2812" r="0" b="-2812"/>
            </a:stretch>
          </a:blipFill>
        </p:spPr>
      </p:sp>
      <p:sp>
        <p:nvSpPr>
          <p:cNvPr name="Freeform 40" id="40"/>
          <p:cNvSpPr/>
          <p:nvPr/>
        </p:nvSpPr>
        <p:spPr>
          <a:xfrm flipH="false" flipV="false" rot="0">
            <a:off x="1805410" y="3095091"/>
            <a:ext cx="2383859" cy="3178479"/>
          </a:xfrm>
          <a:custGeom>
            <a:avLst/>
            <a:gdLst/>
            <a:ahLst/>
            <a:cxnLst/>
            <a:rect r="r" b="b" t="t" l="l"/>
            <a:pathLst>
              <a:path h="3178479" w="2383859">
                <a:moveTo>
                  <a:pt x="0" y="0"/>
                </a:moveTo>
                <a:lnTo>
                  <a:pt x="2383859" y="0"/>
                </a:lnTo>
                <a:lnTo>
                  <a:pt x="2383859" y="3178479"/>
                </a:lnTo>
                <a:lnTo>
                  <a:pt x="0" y="3178479"/>
                </a:lnTo>
                <a:lnTo>
                  <a:pt x="0" y="0"/>
                </a:lnTo>
                <a:close/>
              </a:path>
            </a:pathLst>
          </a:custGeom>
          <a:blipFill>
            <a:blip r:embed="rId11"/>
            <a:stretch>
              <a:fillRect l="0" t="0" r="0" b="0"/>
            </a:stretch>
          </a:blipFill>
        </p:spPr>
      </p:sp>
      <p:sp>
        <p:nvSpPr>
          <p:cNvPr name="Freeform 41" id="41"/>
          <p:cNvSpPr/>
          <p:nvPr/>
        </p:nvSpPr>
        <p:spPr>
          <a:xfrm flipH="false" flipV="false" rot="0">
            <a:off x="5398402" y="5325772"/>
            <a:ext cx="572417" cy="572417"/>
          </a:xfrm>
          <a:custGeom>
            <a:avLst/>
            <a:gdLst/>
            <a:ahLst/>
            <a:cxnLst/>
            <a:rect r="r" b="b" t="t" l="l"/>
            <a:pathLst>
              <a:path h="572417" w="572417">
                <a:moveTo>
                  <a:pt x="0" y="0"/>
                </a:moveTo>
                <a:lnTo>
                  <a:pt x="572417" y="0"/>
                </a:lnTo>
                <a:lnTo>
                  <a:pt x="572417"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13590572" y="4815721"/>
            <a:ext cx="2735220" cy="3646960"/>
          </a:xfrm>
          <a:custGeom>
            <a:avLst/>
            <a:gdLst/>
            <a:ahLst/>
            <a:cxnLst/>
            <a:rect r="r" b="b" t="t" l="l"/>
            <a:pathLst>
              <a:path h="3646960" w="2735220">
                <a:moveTo>
                  <a:pt x="0" y="0"/>
                </a:moveTo>
                <a:lnTo>
                  <a:pt x="2735220" y="0"/>
                </a:lnTo>
                <a:lnTo>
                  <a:pt x="2735220" y="3646959"/>
                </a:lnTo>
                <a:lnTo>
                  <a:pt x="0" y="3646959"/>
                </a:lnTo>
                <a:lnTo>
                  <a:pt x="0" y="0"/>
                </a:lnTo>
                <a:close/>
              </a:path>
            </a:pathLst>
          </a:custGeom>
          <a:blipFill>
            <a:blip r:embed="rId12"/>
            <a:stretch>
              <a:fillRect l="0" t="0" r="0" b="0"/>
            </a:stretch>
          </a:blipFill>
        </p:spPr>
      </p:sp>
      <p:sp>
        <p:nvSpPr>
          <p:cNvPr name="Freeform 43" id="43"/>
          <p:cNvSpPr/>
          <p:nvPr/>
        </p:nvSpPr>
        <p:spPr>
          <a:xfrm flipH="false" flipV="false" rot="0">
            <a:off x="4444410" y="7401995"/>
            <a:ext cx="572417" cy="572417"/>
          </a:xfrm>
          <a:custGeom>
            <a:avLst/>
            <a:gdLst/>
            <a:ahLst/>
            <a:cxnLst/>
            <a:rect r="r" b="b" t="t" l="l"/>
            <a:pathLst>
              <a:path h="572417" w="572417">
                <a:moveTo>
                  <a:pt x="0" y="0"/>
                </a:moveTo>
                <a:lnTo>
                  <a:pt x="572416" y="0"/>
                </a:lnTo>
                <a:lnTo>
                  <a:pt x="572416" y="572416"/>
                </a:lnTo>
                <a:lnTo>
                  <a:pt x="0" y="572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4" id="44"/>
          <p:cNvSpPr/>
          <p:nvPr/>
        </p:nvSpPr>
        <p:spPr>
          <a:xfrm flipH="false" flipV="false" rot="0">
            <a:off x="1637888" y="6778818"/>
            <a:ext cx="2409766" cy="3213022"/>
          </a:xfrm>
          <a:custGeom>
            <a:avLst/>
            <a:gdLst/>
            <a:ahLst/>
            <a:cxnLst/>
            <a:rect r="r" b="b" t="t" l="l"/>
            <a:pathLst>
              <a:path h="3213022" w="2409766">
                <a:moveTo>
                  <a:pt x="0" y="0"/>
                </a:moveTo>
                <a:lnTo>
                  <a:pt x="2409766" y="0"/>
                </a:lnTo>
                <a:lnTo>
                  <a:pt x="2409766" y="3213022"/>
                </a:lnTo>
                <a:lnTo>
                  <a:pt x="0" y="3213022"/>
                </a:lnTo>
                <a:lnTo>
                  <a:pt x="0" y="0"/>
                </a:lnTo>
                <a:close/>
              </a:path>
            </a:pathLst>
          </a:custGeom>
          <a:blipFill>
            <a:blip r:embed="rId13"/>
            <a:stretch>
              <a:fillRect l="0" t="0" r="0" b="0"/>
            </a:stretch>
          </a:blipFill>
        </p:spPr>
      </p:sp>
      <p:sp>
        <p:nvSpPr>
          <p:cNvPr name="TextBox 45" id="45"/>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6" id="46"/>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7" id="47"/>
          <p:cNvSpPr txBox="true"/>
          <p:nvPr/>
        </p:nvSpPr>
        <p:spPr>
          <a:xfrm rot="0">
            <a:off x="4730618" y="419149"/>
            <a:ext cx="7704534" cy="463678"/>
          </a:xfrm>
          <a:prstGeom prst="rect">
            <a:avLst/>
          </a:prstGeom>
        </p:spPr>
        <p:txBody>
          <a:bodyPr anchor="t" rtlCol="false" tIns="0" lIns="0" bIns="0" rIns="0">
            <a:spAutoFit/>
          </a:bodyPr>
          <a:lstStyle/>
          <a:p>
            <a:pPr algn="ctr">
              <a:lnSpc>
                <a:spcPts val="3743"/>
              </a:lnSpc>
              <a:spcBef>
                <a:spcPct val="0"/>
              </a:spcBef>
            </a:pPr>
            <a:r>
              <a:rPr lang="en-US" sz="2599">
                <a:solidFill>
                  <a:srgbClr val="000000"/>
                </a:solidFill>
                <a:latin typeface="Arimo"/>
                <a:ea typeface="Arimo"/>
                <a:cs typeface="Arimo"/>
                <a:sym typeface="Arimo"/>
              </a:rPr>
              <a:t>ps:属于我们小组的大背景是轮椅使用者前往体育中心</a:t>
            </a:r>
          </a:p>
        </p:txBody>
      </p:sp>
      <p:sp>
        <p:nvSpPr>
          <p:cNvPr name="TextBox 48" id="48"/>
          <p:cNvSpPr txBox="true"/>
          <p:nvPr/>
        </p:nvSpPr>
        <p:spPr>
          <a:xfrm rot="0">
            <a:off x="2703536" y="1485039"/>
            <a:ext cx="9731616" cy="1010030"/>
          </a:xfrm>
          <a:prstGeom prst="rect">
            <a:avLst/>
          </a:prstGeom>
        </p:spPr>
        <p:txBody>
          <a:bodyPr anchor="t" rtlCol="false" tIns="0" lIns="0" bIns="0" rIns="0">
            <a:spAutoFit/>
          </a:bodyPr>
          <a:lstStyle/>
          <a:p>
            <a:pPr algn="l">
              <a:lnSpc>
                <a:spcPts val="4032"/>
              </a:lnSpc>
              <a:spcBef>
                <a:spcPct val="0"/>
              </a:spcBef>
            </a:pPr>
            <a:r>
              <a:rPr lang="en-US" b="true" sz="2800">
                <a:solidFill>
                  <a:srgbClr val="000000"/>
                </a:solidFill>
                <a:latin typeface="Arimo Bold"/>
                <a:ea typeface="Arimo Bold"/>
                <a:cs typeface="Arimo Bold"/>
                <a:sym typeface="Arimo Bold"/>
              </a:rPr>
              <a:t>城市内存在较多</a:t>
            </a:r>
            <a:r>
              <a:rPr lang="en-US" b="true" sz="2800">
                <a:solidFill>
                  <a:srgbClr val="CB6CE6"/>
                </a:solidFill>
                <a:latin typeface="Arimo Bold"/>
                <a:ea typeface="Arimo Bold"/>
                <a:cs typeface="Arimo Bold"/>
                <a:sym typeface="Arimo Bold"/>
              </a:rPr>
              <a:t>陡坡</a:t>
            </a:r>
            <a:r>
              <a:rPr lang="en-US" b="true" sz="2800">
                <a:solidFill>
                  <a:srgbClr val="000000"/>
                </a:solidFill>
                <a:latin typeface="Arimo Bold"/>
                <a:ea typeface="Arimo Bold"/>
                <a:cs typeface="Arimo Bold"/>
                <a:sym typeface="Arimo Bold"/>
              </a:rPr>
              <a:t>，无论是</a:t>
            </a:r>
            <a:r>
              <a:rPr lang="en-US" b="true" sz="2800">
                <a:solidFill>
                  <a:srgbClr val="CB6CE6"/>
                </a:solidFill>
                <a:latin typeface="Arimo Bold"/>
                <a:ea typeface="Arimo Bold"/>
                <a:cs typeface="Arimo Bold"/>
                <a:sym typeface="Arimo Bold"/>
              </a:rPr>
              <a:t>人行道</a:t>
            </a:r>
            <a:r>
              <a:rPr lang="en-US" b="true" sz="2800">
                <a:solidFill>
                  <a:srgbClr val="000000"/>
                </a:solidFill>
                <a:latin typeface="Arimo Bold"/>
                <a:ea typeface="Arimo Bold"/>
                <a:cs typeface="Arimo Bold"/>
                <a:sym typeface="Arimo Bold"/>
              </a:rPr>
              <a:t>还是在</a:t>
            </a:r>
            <a:r>
              <a:rPr lang="en-US" b="true" sz="2800">
                <a:solidFill>
                  <a:srgbClr val="CB6CE6"/>
                </a:solidFill>
                <a:latin typeface="Arimo Bold"/>
                <a:ea typeface="Arimo Bold"/>
                <a:cs typeface="Arimo Bold"/>
                <a:sym typeface="Arimo Bold"/>
              </a:rPr>
              <a:t>各类商店门口</a:t>
            </a:r>
            <a:r>
              <a:rPr lang="en-US" b="true" sz="2800">
                <a:solidFill>
                  <a:srgbClr val="000000"/>
                </a:solidFill>
                <a:latin typeface="Arimo Bold"/>
                <a:ea typeface="Arimo Bold"/>
                <a:cs typeface="Arimo Bold"/>
                <a:sym typeface="Arimo Bold"/>
              </a:rPr>
              <a:t>上，非常不利于轮椅前行，在雨天更是有</a:t>
            </a:r>
            <a:r>
              <a:rPr lang="en-US" b="true" sz="2800">
                <a:solidFill>
                  <a:srgbClr val="CB6CE6"/>
                </a:solidFill>
                <a:latin typeface="Arimo Bold"/>
                <a:ea typeface="Arimo Bold"/>
                <a:cs typeface="Arimo Bold"/>
                <a:sym typeface="Arimo Bold"/>
              </a:rPr>
              <a:t>摔跤</a:t>
            </a:r>
            <a:r>
              <a:rPr lang="en-US" b="true" sz="2800">
                <a:solidFill>
                  <a:srgbClr val="000000"/>
                </a:solidFill>
                <a:latin typeface="Arimo Bold"/>
                <a:ea typeface="Arimo Bold"/>
                <a:cs typeface="Arimo Bold"/>
                <a:sym typeface="Arimo Bold"/>
              </a:rPr>
              <a:t>的风险</a:t>
            </a:r>
          </a:p>
        </p:txBody>
      </p:sp>
      <p:sp>
        <p:nvSpPr>
          <p:cNvPr name="TextBox 49" id="49"/>
          <p:cNvSpPr txBox="true"/>
          <p:nvPr/>
        </p:nvSpPr>
        <p:spPr>
          <a:xfrm rot="0">
            <a:off x="5016826" y="3454999"/>
            <a:ext cx="5429911" cy="1010031"/>
          </a:xfrm>
          <a:prstGeom prst="rect">
            <a:avLst/>
          </a:prstGeom>
        </p:spPr>
        <p:txBody>
          <a:bodyPr anchor="t" rtlCol="false" tIns="0" lIns="0" bIns="0" rIns="0">
            <a:spAutoFit/>
          </a:bodyPr>
          <a:lstStyle/>
          <a:p>
            <a:pPr algn="l">
              <a:lnSpc>
                <a:spcPts val="4031"/>
              </a:lnSpc>
              <a:spcBef>
                <a:spcPct val="0"/>
              </a:spcBef>
            </a:pPr>
            <a:r>
              <a:rPr lang="en-US" b="true" sz="2799">
                <a:solidFill>
                  <a:srgbClr val="CB6CE6"/>
                </a:solidFill>
                <a:latin typeface="Arimo Bold"/>
                <a:ea typeface="Arimo Bold"/>
                <a:cs typeface="Arimo Bold"/>
                <a:sym typeface="Arimo Bold"/>
              </a:rPr>
              <a:t>公民素质</a:t>
            </a:r>
            <a:r>
              <a:rPr lang="en-US" b="true" sz="2799">
                <a:solidFill>
                  <a:srgbClr val="000000"/>
                </a:solidFill>
                <a:latin typeface="Arimo Bold"/>
                <a:ea typeface="Arimo Bold"/>
                <a:cs typeface="Arimo Bold"/>
                <a:sym typeface="Arimo Bold"/>
              </a:rPr>
              <a:t>有待提升，</a:t>
            </a:r>
            <a:r>
              <a:rPr lang="en-US" b="true" sz="2799">
                <a:solidFill>
                  <a:srgbClr val="CB6CE6"/>
                </a:solidFill>
                <a:latin typeface="Arimo Bold"/>
                <a:ea typeface="Arimo Bold"/>
                <a:cs typeface="Arimo Bold"/>
                <a:sym typeface="Arimo Bold"/>
              </a:rPr>
              <a:t>电瓶车</a:t>
            </a:r>
            <a:r>
              <a:rPr lang="en-US" b="true" sz="2799">
                <a:solidFill>
                  <a:srgbClr val="000000"/>
                </a:solidFill>
                <a:latin typeface="Arimo Bold"/>
                <a:ea typeface="Arimo Bold"/>
                <a:cs typeface="Arimo Bold"/>
                <a:sym typeface="Arimo Bold"/>
              </a:rPr>
              <a:t>停影响残障人群出行</a:t>
            </a:r>
          </a:p>
        </p:txBody>
      </p:sp>
      <p:sp>
        <p:nvSpPr>
          <p:cNvPr name="TextBox 50" id="50"/>
          <p:cNvSpPr txBox="true"/>
          <p:nvPr/>
        </p:nvSpPr>
        <p:spPr>
          <a:xfrm rot="0">
            <a:off x="6146555" y="5102754"/>
            <a:ext cx="7305794" cy="1010031"/>
          </a:xfrm>
          <a:prstGeom prst="rect">
            <a:avLst/>
          </a:prstGeom>
        </p:spPr>
        <p:txBody>
          <a:bodyPr anchor="t" rtlCol="false" tIns="0" lIns="0" bIns="0" rIns="0">
            <a:spAutoFit/>
          </a:bodyPr>
          <a:lstStyle/>
          <a:p>
            <a:pPr algn="l">
              <a:lnSpc>
                <a:spcPts val="4031"/>
              </a:lnSpc>
              <a:spcBef>
                <a:spcPct val="0"/>
              </a:spcBef>
            </a:pPr>
            <a:r>
              <a:rPr lang="en-US" b="true" sz="2799">
                <a:solidFill>
                  <a:srgbClr val="000000"/>
                </a:solidFill>
                <a:latin typeface="Arimo Bold"/>
                <a:ea typeface="Arimo Bold"/>
                <a:cs typeface="Arimo Bold"/>
                <a:sym typeface="Arimo Bold"/>
              </a:rPr>
              <a:t>体育场所周围有较多障碍物</a:t>
            </a:r>
            <a:r>
              <a:rPr lang="en-US" b="true" sz="2799">
                <a:solidFill>
                  <a:srgbClr val="CB6CE6"/>
                </a:solidFill>
                <a:latin typeface="Arimo Bold"/>
                <a:ea typeface="Arimo Bold"/>
                <a:cs typeface="Arimo Bold"/>
                <a:sym typeface="Arimo Bold"/>
              </a:rPr>
              <a:t>环绕</a:t>
            </a:r>
            <a:r>
              <a:rPr lang="en-US" b="true" sz="2799">
                <a:solidFill>
                  <a:srgbClr val="000000"/>
                </a:solidFill>
                <a:latin typeface="Arimo Bold"/>
                <a:ea typeface="Arimo Bold"/>
                <a:cs typeface="Arimo Bold"/>
                <a:sym typeface="Arimo Bold"/>
              </a:rPr>
              <a:t>，轮椅使用者必须花费</a:t>
            </a:r>
            <a:r>
              <a:rPr lang="en-US" b="true" sz="2799">
                <a:solidFill>
                  <a:srgbClr val="CB6CE6"/>
                </a:solidFill>
                <a:latin typeface="Arimo Bold"/>
                <a:ea typeface="Arimo Bold"/>
                <a:cs typeface="Arimo Bold"/>
                <a:sym typeface="Arimo Bold"/>
              </a:rPr>
              <a:t>额外时间绕行</a:t>
            </a:r>
            <a:r>
              <a:rPr lang="en-US" b="true" sz="2799">
                <a:solidFill>
                  <a:srgbClr val="000000"/>
                </a:solidFill>
                <a:latin typeface="Arimo Bold"/>
                <a:ea typeface="Arimo Bold"/>
                <a:cs typeface="Arimo Bold"/>
                <a:sym typeface="Arimo Bold"/>
              </a:rPr>
              <a:t>而进入场馆</a:t>
            </a:r>
          </a:p>
        </p:txBody>
      </p:sp>
      <p:sp>
        <p:nvSpPr>
          <p:cNvPr name="TextBox 51" id="51"/>
          <p:cNvSpPr txBox="true"/>
          <p:nvPr/>
        </p:nvSpPr>
        <p:spPr>
          <a:xfrm rot="0">
            <a:off x="5152378" y="7140325"/>
            <a:ext cx="6861014" cy="1010031"/>
          </a:xfrm>
          <a:prstGeom prst="rect">
            <a:avLst/>
          </a:prstGeom>
        </p:spPr>
        <p:txBody>
          <a:bodyPr anchor="t" rtlCol="false" tIns="0" lIns="0" bIns="0" rIns="0">
            <a:spAutoFit/>
          </a:bodyPr>
          <a:lstStyle/>
          <a:p>
            <a:pPr algn="l">
              <a:lnSpc>
                <a:spcPts val="4031"/>
              </a:lnSpc>
              <a:spcBef>
                <a:spcPct val="0"/>
              </a:spcBef>
            </a:pPr>
            <a:r>
              <a:rPr lang="en-US" b="true" sz="2799">
                <a:solidFill>
                  <a:srgbClr val="000000"/>
                </a:solidFill>
                <a:latin typeface="Arimo Bold"/>
                <a:ea typeface="Arimo Bold"/>
                <a:cs typeface="Arimo Bold"/>
                <a:sym typeface="Arimo Bold"/>
              </a:rPr>
              <a:t>场馆内</a:t>
            </a:r>
            <a:r>
              <a:rPr lang="en-US" b="true" sz="2799">
                <a:solidFill>
                  <a:srgbClr val="CB6CE6"/>
                </a:solidFill>
                <a:latin typeface="Arimo Bold"/>
                <a:ea typeface="Arimo Bold"/>
                <a:cs typeface="Arimo Bold"/>
                <a:sym typeface="Arimo Bold"/>
              </a:rPr>
              <a:t>普遍</a:t>
            </a:r>
            <a:r>
              <a:rPr lang="en-US" b="true" sz="2799">
                <a:solidFill>
                  <a:srgbClr val="000000"/>
                </a:solidFill>
                <a:latin typeface="Arimo Bold"/>
                <a:ea typeface="Arimo Bold"/>
                <a:cs typeface="Arimo Bold"/>
                <a:sym typeface="Arimo Bold"/>
              </a:rPr>
              <a:t>存在无障碍设施，包括轮椅坡道和无障碍厕所</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31641" y="8814940"/>
            <a:ext cx="973091" cy="592542"/>
            <a:chOff x="0" y="0"/>
            <a:chExt cx="1297455" cy="790056"/>
          </a:xfrm>
        </p:grpSpPr>
        <p:grpSp>
          <p:nvGrpSpPr>
            <p:cNvPr name="Group 7" id="7"/>
            <p:cNvGrpSpPr/>
            <p:nvPr/>
          </p:nvGrpSpPr>
          <p:grpSpPr>
            <a:xfrm rot="0">
              <a:off x="0" y="251932"/>
              <a:ext cx="1297455" cy="538123"/>
              <a:chOff x="0" y="0"/>
              <a:chExt cx="812800" cy="337111"/>
            </a:xfrm>
          </p:grpSpPr>
          <p:sp>
            <p:nvSpPr>
              <p:cNvPr name="Freeform 8" id="8"/>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9" id="9"/>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0" id="10"/>
            <p:cNvGrpSpPr/>
            <p:nvPr/>
          </p:nvGrpSpPr>
          <p:grpSpPr>
            <a:xfrm rot="0">
              <a:off x="0" y="0"/>
              <a:ext cx="1297455" cy="538123"/>
              <a:chOff x="0" y="0"/>
              <a:chExt cx="812800" cy="337111"/>
            </a:xfrm>
          </p:grpSpPr>
          <p:sp>
            <p:nvSpPr>
              <p:cNvPr name="Freeform 11" id="11"/>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2" id="12"/>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Freeform 13" id="13"/>
          <p:cNvSpPr/>
          <p:nvPr/>
        </p:nvSpPr>
        <p:spPr>
          <a:xfrm flipH="false" flipV="false" rot="0">
            <a:off x="2588021" y="0"/>
            <a:ext cx="11137055" cy="9848084"/>
          </a:xfrm>
          <a:custGeom>
            <a:avLst/>
            <a:gdLst/>
            <a:ahLst/>
            <a:cxnLst/>
            <a:rect r="r" b="b" t="t" l="l"/>
            <a:pathLst>
              <a:path h="9848084" w="11137055">
                <a:moveTo>
                  <a:pt x="0" y="0"/>
                </a:moveTo>
                <a:lnTo>
                  <a:pt x="11137055" y="0"/>
                </a:lnTo>
                <a:lnTo>
                  <a:pt x="11137055" y="9848084"/>
                </a:lnTo>
                <a:lnTo>
                  <a:pt x="0" y="9848084"/>
                </a:lnTo>
                <a:lnTo>
                  <a:pt x="0" y="0"/>
                </a:lnTo>
                <a:close/>
              </a:path>
            </a:pathLst>
          </a:custGeom>
          <a:blipFill>
            <a:blip r:embed="rId6"/>
            <a:stretch>
              <a:fillRect l="-341" t="0" r="0" b="0"/>
            </a:stretch>
          </a:blipFill>
        </p:spPr>
      </p:sp>
      <p:sp>
        <p:nvSpPr>
          <p:cNvPr name="Freeform 14" id="14"/>
          <p:cNvSpPr/>
          <p:nvPr/>
        </p:nvSpPr>
        <p:spPr>
          <a:xfrm flipH="false" flipV="false" rot="0">
            <a:off x="931641" y="518400"/>
            <a:ext cx="3790986" cy="1020601"/>
          </a:xfrm>
          <a:custGeom>
            <a:avLst/>
            <a:gdLst/>
            <a:ahLst/>
            <a:cxnLst/>
            <a:rect r="r" b="b" t="t" l="l"/>
            <a:pathLst>
              <a:path h="1020601" w="3790986">
                <a:moveTo>
                  <a:pt x="0" y="0"/>
                </a:moveTo>
                <a:lnTo>
                  <a:pt x="3790986" y="0"/>
                </a:lnTo>
                <a:lnTo>
                  <a:pt x="3790986" y="1020600"/>
                </a:lnTo>
                <a:lnTo>
                  <a:pt x="0" y="1020600"/>
                </a:lnTo>
                <a:lnTo>
                  <a:pt x="0" y="0"/>
                </a:lnTo>
                <a:close/>
              </a:path>
            </a:pathLst>
          </a:custGeom>
          <a:blipFill>
            <a:blip r:embed="rId7"/>
            <a:stretch>
              <a:fillRect l="-4728" t="0" r="0" b="0"/>
            </a:stretch>
          </a:blipFill>
        </p:spPr>
      </p:sp>
      <p:sp>
        <p:nvSpPr>
          <p:cNvPr name="TextBox 15" id="15"/>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16" id="16"/>
          <p:cNvSpPr txBox="true"/>
          <p:nvPr/>
        </p:nvSpPr>
        <p:spPr>
          <a:xfrm rot="0">
            <a:off x="1616087" y="434662"/>
            <a:ext cx="2174900" cy="1026152"/>
          </a:xfrm>
          <a:prstGeom prst="rect">
            <a:avLst/>
          </a:prstGeom>
        </p:spPr>
        <p:txBody>
          <a:bodyPr anchor="t" rtlCol="false" tIns="0" lIns="0" bIns="0" rIns="0">
            <a:spAutoFit/>
          </a:bodyPr>
          <a:lstStyle/>
          <a:p>
            <a:pPr algn="ctr">
              <a:lnSpc>
                <a:spcPts val="8220"/>
              </a:lnSpc>
              <a:spcBef>
                <a:spcPct val="0"/>
              </a:spcBef>
            </a:pPr>
            <a:r>
              <a:rPr lang="en-US" sz="5708">
                <a:solidFill>
                  <a:srgbClr val="000000"/>
                </a:solidFill>
                <a:latin typeface="Arimo"/>
                <a:ea typeface="Arimo"/>
                <a:cs typeface="Arimo"/>
                <a:sym typeface="Arimo"/>
              </a:rPr>
              <a:t>香港篇</a:t>
            </a:r>
          </a:p>
        </p:txBody>
      </p:sp>
      <p:sp>
        <p:nvSpPr>
          <p:cNvPr name="TextBox 17" id="17"/>
          <p:cNvSpPr txBox="true"/>
          <p:nvPr/>
        </p:nvSpPr>
        <p:spPr>
          <a:xfrm rot="0">
            <a:off x="13917633" y="5465707"/>
            <a:ext cx="3533832" cy="1135841"/>
          </a:xfrm>
          <a:prstGeom prst="rect">
            <a:avLst/>
          </a:prstGeom>
        </p:spPr>
        <p:txBody>
          <a:bodyPr anchor="t" rtlCol="false" tIns="0" lIns="0" bIns="0" rIns="0">
            <a:spAutoFit/>
          </a:bodyPr>
          <a:lstStyle/>
          <a:p>
            <a:pPr algn="l">
              <a:lnSpc>
                <a:spcPts val="3038"/>
              </a:lnSpc>
              <a:spcBef>
                <a:spcPct val="0"/>
              </a:spcBef>
            </a:pPr>
            <a:r>
              <a:rPr lang="en-US" b="true" sz="2109">
                <a:solidFill>
                  <a:srgbClr val="000000"/>
                </a:solidFill>
                <a:latin typeface="Arimo Bold"/>
                <a:ea typeface="Arimo Bold"/>
                <a:cs typeface="Arimo Bold"/>
                <a:sym typeface="Arimo Bold"/>
              </a:rPr>
              <a:t>此图展示了我们小组在香港地区的一些重要场所或体育馆的走访和调研</a:t>
            </a:r>
          </a:p>
        </p:txBody>
      </p:sp>
      <p:sp>
        <p:nvSpPr>
          <p:cNvPr name="TextBox 18" id="18"/>
          <p:cNvSpPr txBox="true"/>
          <p:nvPr/>
        </p:nvSpPr>
        <p:spPr>
          <a:xfrm rot="0">
            <a:off x="13917633" y="7096023"/>
            <a:ext cx="3533832" cy="1516841"/>
          </a:xfrm>
          <a:prstGeom prst="rect">
            <a:avLst/>
          </a:prstGeom>
        </p:spPr>
        <p:txBody>
          <a:bodyPr anchor="t" rtlCol="false" tIns="0" lIns="0" bIns="0" rIns="0">
            <a:spAutoFit/>
          </a:bodyPr>
          <a:lstStyle/>
          <a:p>
            <a:pPr algn="l">
              <a:lnSpc>
                <a:spcPts val="3038"/>
              </a:lnSpc>
              <a:spcBef>
                <a:spcPct val="0"/>
              </a:spcBef>
            </a:pPr>
            <a:r>
              <a:rPr lang="en-US" b="true" sz="2109">
                <a:solidFill>
                  <a:srgbClr val="000000"/>
                </a:solidFill>
                <a:latin typeface="Arimo Bold"/>
                <a:ea typeface="Arimo Bold"/>
                <a:cs typeface="Arimo Bold"/>
                <a:sym typeface="Arimo Bold"/>
              </a:rPr>
              <a:t>共参观了7个地方，包含类型：学校体育场、政府康乐中心、民营健身馆（如攀岩馆），随机调研了9个人</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16537754" y="1028700"/>
            <a:ext cx="542064" cy="542064"/>
            <a:chOff x="0" y="0"/>
            <a:chExt cx="722752" cy="722752"/>
          </a:xfrm>
        </p:grpSpPr>
        <p:grpSp>
          <p:nvGrpSpPr>
            <p:cNvPr name="Group 26" id="26"/>
            <p:cNvGrpSpPr/>
            <p:nvPr/>
          </p:nvGrpSpPr>
          <p:grpSpPr>
            <a:xfrm rot="0">
              <a:off x="0" y="0"/>
              <a:ext cx="722752" cy="7227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9" id="29"/>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15783728" y="1028700"/>
            <a:ext cx="542064" cy="542064"/>
            <a:chOff x="0" y="0"/>
            <a:chExt cx="722752" cy="722752"/>
          </a:xfrm>
        </p:grpSpPr>
        <p:grpSp>
          <p:nvGrpSpPr>
            <p:cNvPr name="Group 31" id="31"/>
            <p:cNvGrpSpPr/>
            <p:nvPr/>
          </p:nvGrpSpPr>
          <p:grpSpPr>
            <a:xfrm rot="0">
              <a:off x="0" y="0"/>
              <a:ext cx="722752" cy="72275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4" id="34"/>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35" id="35"/>
          <p:cNvSpPr/>
          <p:nvPr/>
        </p:nvSpPr>
        <p:spPr>
          <a:xfrm flipH="false" flipV="false" rot="0">
            <a:off x="1418186" y="903105"/>
            <a:ext cx="3728855" cy="4971806"/>
          </a:xfrm>
          <a:custGeom>
            <a:avLst/>
            <a:gdLst/>
            <a:ahLst/>
            <a:cxnLst/>
            <a:rect r="r" b="b" t="t" l="l"/>
            <a:pathLst>
              <a:path h="4971806" w="3728855">
                <a:moveTo>
                  <a:pt x="0" y="0"/>
                </a:moveTo>
                <a:lnTo>
                  <a:pt x="3728855" y="0"/>
                </a:lnTo>
                <a:lnTo>
                  <a:pt x="3728855" y="4971807"/>
                </a:lnTo>
                <a:lnTo>
                  <a:pt x="0" y="4971807"/>
                </a:lnTo>
                <a:lnTo>
                  <a:pt x="0" y="0"/>
                </a:lnTo>
                <a:close/>
              </a:path>
            </a:pathLst>
          </a:custGeom>
          <a:blipFill>
            <a:blip r:embed="rId10"/>
            <a:stretch>
              <a:fillRect l="0" t="0" r="0" b="0"/>
            </a:stretch>
          </a:blipFill>
        </p:spPr>
      </p:sp>
      <p:sp>
        <p:nvSpPr>
          <p:cNvPr name="Freeform 36" id="36"/>
          <p:cNvSpPr/>
          <p:nvPr/>
        </p:nvSpPr>
        <p:spPr>
          <a:xfrm flipH="false" flipV="false" rot="0">
            <a:off x="11030155" y="1028700"/>
            <a:ext cx="3420674" cy="2565506"/>
          </a:xfrm>
          <a:custGeom>
            <a:avLst/>
            <a:gdLst/>
            <a:ahLst/>
            <a:cxnLst/>
            <a:rect r="r" b="b" t="t" l="l"/>
            <a:pathLst>
              <a:path h="2565506" w="3420674">
                <a:moveTo>
                  <a:pt x="0" y="0"/>
                </a:moveTo>
                <a:lnTo>
                  <a:pt x="3420674" y="0"/>
                </a:lnTo>
                <a:lnTo>
                  <a:pt x="3420674" y="2565506"/>
                </a:lnTo>
                <a:lnTo>
                  <a:pt x="0" y="2565506"/>
                </a:lnTo>
                <a:lnTo>
                  <a:pt x="0" y="0"/>
                </a:lnTo>
                <a:close/>
              </a:path>
            </a:pathLst>
          </a:custGeom>
          <a:blipFill>
            <a:blip r:embed="rId11"/>
            <a:stretch>
              <a:fillRect l="0" t="0" r="0" b="0"/>
            </a:stretch>
          </a:blipFill>
        </p:spPr>
      </p:sp>
      <p:sp>
        <p:nvSpPr>
          <p:cNvPr name="Freeform 37" id="37"/>
          <p:cNvSpPr/>
          <p:nvPr/>
        </p:nvSpPr>
        <p:spPr>
          <a:xfrm flipH="false" flipV="false" rot="0">
            <a:off x="5147041" y="903105"/>
            <a:ext cx="3796188" cy="4971806"/>
          </a:xfrm>
          <a:custGeom>
            <a:avLst/>
            <a:gdLst/>
            <a:ahLst/>
            <a:cxnLst/>
            <a:rect r="r" b="b" t="t" l="l"/>
            <a:pathLst>
              <a:path h="4971806" w="3796188">
                <a:moveTo>
                  <a:pt x="0" y="0"/>
                </a:moveTo>
                <a:lnTo>
                  <a:pt x="3796188" y="0"/>
                </a:lnTo>
                <a:lnTo>
                  <a:pt x="3796188" y="4971807"/>
                </a:lnTo>
                <a:lnTo>
                  <a:pt x="0" y="4971807"/>
                </a:lnTo>
                <a:lnTo>
                  <a:pt x="0" y="0"/>
                </a:lnTo>
                <a:close/>
              </a:path>
            </a:pathLst>
          </a:custGeom>
          <a:blipFill>
            <a:blip r:embed="rId12"/>
            <a:stretch>
              <a:fillRect l="0" t="0" r="0" b="-1805"/>
            </a:stretch>
          </a:blipFill>
        </p:spPr>
      </p:sp>
      <p:sp>
        <p:nvSpPr>
          <p:cNvPr name="Freeform 38" id="38"/>
          <p:cNvSpPr/>
          <p:nvPr/>
        </p:nvSpPr>
        <p:spPr>
          <a:xfrm flipH="false" flipV="false" rot="0">
            <a:off x="3149170" y="6044791"/>
            <a:ext cx="3687563" cy="949547"/>
          </a:xfrm>
          <a:custGeom>
            <a:avLst/>
            <a:gdLst/>
            <a:ahLst/>
            <a:cxnLst/>
            <a:rect r="r" b="b" t="t" l="l"/>
            <a:pathLst>
              <a:path h="949547" w="3687563">
                <a:moveTo>
                  <a:pt x="0" y="0"/>
                </a:moveTo>
                <a:lnTo>
                  <a:pt x="3687562" y="0"/>
                </a:lnTo>
                <a:lnTo>
                  <a:pt x="3687562" y="949547"/>
                </a:lnTo>
                <a:lnTo>
                  <a:pt x="0" y="949547"/>
                </a:lnTo>
                <a:lnTo>
                  <a:pt x="0" y="0"/>
                </a:lnTo>
                <a:close/>
              </a:path>
            </a:pathLst>
          </a:custGeom>
          <a:blipFill>
            <a:blip r:embed="rId13"/>
            <a:stretch>
              <a:fillRect l="0" t="0" r="0" b="0"/>
            </a:stretch>
          </a:blipFill>
        </p:spPr>
      </p:sp>
      <p:sp>
        <p:nvSpPr>
          <p:cNvPr name="Freeform 39" id="39"/>
          <p:cNvSpPr/>
          <p:nvPr/>
        </p:nvSpPr>
        <p:spPr>
          <a:xfrm flipH="false" flipV="false" rot="0">
            <a:off x="10896711" y="3642354"/>
            <a:ext cx="3687563" cy="949547"/>
          </a:xfrm>
          <a:custGeom>
            <a:avLst/>
            <a:gdLst/>
            <a:ahLst/>
            <a:cxnLst/>
            <a:rect r="r" b="b" t="t" l="l"/>
            <a:pathLst>
              <a:path h="949547" w="3687563">
                <a:moveTo>
                  <a:pt x="0" y="0"/>
                </a:moveTo>
                <a:lnTo>
                  <a:pt x="3687562" y="0"/>
                </a:lnTo>
                <a:lnTo>
                  <a:pt x="3687562" y="949548"/>
                </a:lnTo>
                <a:lnTo>
                  <a:pt x="0" y="949548"/>
                </a:lnTo>
                <a:lnTo>
                  <a:pt x="0" y="0"/>
                </a:lnTo>
                <a:close/>
              </a:path>
            </a:pathLst>
          </a:custGeom>
          <a:blipFill>
            <a:blip r:embed="rId13"/>
            <a:stretch>
              <a:fillRect l="0" t="0" r="0" b="0"/>
            </a:stretch>
          </a:blipFill>
        </p:spPr>
      </p:sp>
      <p:sp>
        <p:nvSpPr>
          <p:cNvPr name="Freeform 40" id="40"/>
          <p:cNvSpPr/>
          <p:nvPr/>
        </p:nvSpPr>
        <p:spPr>
          <a:xfrm flipH="false" flipV="false" rot="0">
            <a:off x="9995827" y="4744739"/>
            <a:ext cx="5639479" cy="4229609"/>
          </a:xfrm>
          <a:custGeom>
            <a:avLst/>
            <a:gdLst/>
            <a:ahLst/>
            <a:cxnLst/>
            <a:rect r="r" b="b" t="t" l="l"/>
            <a:pathLst>
              <a:path h="4229609" w="5639479">
                <a:moveTo>
                  <a:pt x="0" y="0"/>
                </a:moveTo>
                <a:lnTo>
                  <a:pt x="5639479" y="0"/>
                </a:lnTo>
                <a:lnTo>
                  <a:pt x="5639479" y="4229609"/>
                </a:lnTo>
                <a:lnTo>
                  <a:pt x="0" y="4229609"/>
                </a:lnTo>
                <a:lnTo>
                  <a:pt x="0" y="0"/>
                </a:lnTo>
                <a:close/>
              </a:path>
            </a:pathLst>
          </a:custGeom>
          <a:blipFill>
            <a:blip r:embed="rId14"/>
            <a:stretch>
              <a:fillRect l="0" t="0" r="0" b="0"/>
            </a:stretch>
          </a:blipFill>
        </p:spPr>
      </p:sp>
      <p:sp>
        <p:nvSpPr>
          <p:cNvPr name="Freeform 41" id="41"/>
          <p:cNvSpPr/>
          <p:nvPr/>
        </p:nvSpPr>
        <p:spPr>
          <a:xfrm flipH="false" flipV="false" rot="0">
            <a:off x="5147041" y="7491692"/>
            <a:ext cx="4509430" cy="1161178"/>
          </a:xfrm>
          <a:custGeom>
            <a:avLst/>
            <a:gdLst/>
            <a:ahLst/>
            <a:cxnLst/>
            <a:rect r="r" b="b" t="t" l="l"/>
            <a:pathLst>
              <a:path h="1161178" w="4509430">
                <a:moveTo>
                  <a:pt x="0" y="0"/>
                </a:moveTo>
                <a:lnTo>
                  <a:pt x="4509430" y="0"/>
                </a:lnTo>
                <a:lnTo>
                  <a:pt x="4509430" y="1161178"/>
                </a:lnTo>
                <a:lnTo>
                  <a:pt x="0" y="1161178"/>
                </a:lnTo>
                <a:lnTo>
                  <a:pt x="0" y="0"/>
                </a:lnTo>
                <a:close/>
              </a:path>
            </a:pathLst>
          </a:custGeom>
          <a:blipFill>
            <a:blip r:embed="rId13"/>
            <a:stretch>
              <a:fillRect l="0" t="0" r="0" b="0"/>
            </a:stretch>
          </a:blipFill>
        </p:spPr>
      </p:sp>
      <p:sp>
        <p:nvSpPr>
          <p:cNvPr name="TextBox 42" id="42"/>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3" id="43"/>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4" id="44"/>
          <p:cNvSpPr txBox="true"/>
          <p:nvPr/>
        </p:nvSpPr>
        <p:spPr>
          <a:xfrm rot="0">
            <a:off x="40305" y="91194"/>
            <a:ext cx="3728855" cy="553213"/>
          </a:xfrm>
          <a:prstGeom prst="rect">
            <a:avLst/>
          </a:prstGeom>
        </p:spPr>
        <p:txBody>
          <a:bodyPr anchor="t" rtlCol="false" tIns="0" lIns="0" bIns="0" rIns="0">
            <a:spAutoFit/>
          </a:bodyPr>
          <a:lstStyle/>
          <a:p>
            <a:pPr algn="ctr">
              <a:lnSpc>
                <a:spcPts val="4463"/>
              </a:lnSpc>
              <a:spcBef>
                <a:spcPct val="0"/>
              </a:spcBef>
            </a:pPr>
            <a:r>
              <a:rPr lang="en-US" b="true" sz="3099">
                <a:solidFill>
                  <a:srgbClr val="000000"/>
                </a:solidFill>
                <a:latin typeface="Arimo Bold"/>
                <a:ea typeface="Arimo Bold"/>
                <a:cs typeface="Arimo Bold"/>
                <a:sym typeface="Arimo Bold"/>
              </a:rPr>
              <a:t>香港官涌体育馆</a:t>
            </a:r>
          </a:p>
        </p:txBody>
      </p:sp>
      <p:sp>
        <p:nvSpPr>
          <p:cNvPr name="TextBox 45" id="45"/>
          <p:cNvSpPr txBox="true"/>
          <p:nvPr/>
        </p:nvSpPr>
        <p:spPr>
          <a:xfrm rot="0">
            <a:off x="3282614" y="6230575"/>
            <a:ext cx="3420674" cy="610744"/>
          </a:xfrm>
          <a:prstGeom prst="rect">
            <a:avLst/>
          </a:prstGeom>
        </p:spPr>
        <p:txBody>
          <a:bodyPr anchor="t" rtlCol="false" tIns="0" lIns="0" bIns="0" rIns="0">
            <a:spAutoFit/>
          </a:bodyPr>
          <a:lstStyle/>
          <a:p>
            <a:pPr algn="ctr">
              <a:lnSpc>
                <a:spcPts val="4895"/>
              </a:lnSpc>
              <a:spcBef>
                <a:spcPct val="0"/>
              </a:spcBef>
            </a:pPr>
            <a:r>
              <a:rPr lang="en-US" sz="3399">
                <a:solidFill>
                  <a:srgbClr val="000000"/>
                </a:solidFill>
                <a:latin typeface="Arimo"/>
                <a:ea typeface="Arimo"/>
                <a:cs typeface="Arimo"/>
                <a:sym typeface="Arimo"/>
              </a:rPr>
              <a:t>轮椅友好设计</a:t>
            </a:r>
          </a:p>
        </p:txBody>
      </p:sp>
      <p:sp>
        <p:nvSpPr>
          <p:cNvPr name="TextBox 46" id="46"/>
          <p:cNvSpPr txBox="true"/>
          <p:nvPr/>
        </p:nvSpPr>
        <p:spPr>
          <a:xfrm rot="0">
            <a:off x="10849976" y="3743367"/>
            <a:ext cx="3420674" cy="604267"/>
          </a:xfrm>
          <a:prstGeom prst="rect">
            <a:avLst/>
          </a:prstGeom>
        </p:spPr>
        <p:txBody>
          <a:bodyPr anchor="t" rtlCol="false" tIns="0" lIns="0" bIns="0" rIns="0">
            <a:spAutoFit/>
          </a:bodyPr>
          <a:lstStyle/>
          <a:p>
            <a:pPr algn="ctr">
              <a:lnSpc>
                <a:spcPts val="4751"/>
              </a:lnSpc>
              <a:spcBef>
                <a:spcPct val="0"/>
              </a:spcBef>
            </a:pPr>
            <a:r>
              <a:rPr lang="en-US" sz="3299">
                <a:solidFill>
                  <a:srgbClr val="000000"/>
                </a:solidFill>
                <a:latin typeface="Arimo"/>
                <a:ea typeface="Arimo"/>
                <a:cs typeface="Arimo"/>
                <a:sym typeface="Arimo"/>
              </a:rPr>
              <a:t>低矮的接水口</a:t>
            </a:r>
          </a:p>
        </p:txBody>
      </p:sp>
      <p:sp>
        <p:nvSpPr>
          <p:cNvPr name="TextBox 47" id="47"/>
          <p:cNvSpPr txBox="true"/>
          <p:nvPr/>
        </p:nvSpPr>
        <p:spPr>
          <a:xfrm rot="0">
            <a:off x="4582017" y="7880916"/>
            <a:ext cx="5639479" cy="431673"/>
          </a:xfrm>
          <a:prstGeom prst="rect">
            <a:avLst/>
          </a:prstGeom>
        </p:spPr>
        <p:txBody>
          <a:bodyPr anchor="t" rtlCol="false" tIns="0" lIns="0" bIns="0" rIns="0">
            <a:spAutoFit/>
          </a:bodyPr>
          <a:lstStyle/>
          <a:p>
            <a:pPr algn="ctr">
              <a:lnSpc>
                <a:spcPts val="3455"/>
              </a:lnSpc>
              <a:spcBef>
                <a:spcPct val="0"/>
              </a:spcBef>
            </a:pPr>
            <a:r>
              <a:rPr lang="en-US" b="true" sz="2399">
                <a:solidFill>
                  <a:srgbClr val="000000"/>
                </a:solidFill>
                <a:latin typeface="Arimo Bold"/>
                <a:ea typeface="Arimo Bold"/>
                <a:cs typeface="Arimo Bold"/>
                <a:sym typeface="Arimo Bold"/>
              </a:rPr>
              <a:t>一楼盲道引导式特殊残障服务站台</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16537754" y="1028700"/>
            <a:ext cx="542064" cy="542064"/>
            <a:chOff x="0" y="0"/>
            <a:chExt cx="722752" cy="722752"/>
          </a:xfrm>
        </p:grpSpPr>
        <p:grpSp>
          <p:nvGrpSpPr>
            <p:cNvPr name="Group 26" id="26"/>
            <p:cNvGrpSpPr/>
            <p:nvPr/>
          </p:nvGrpSpPr>
          <p:grpSpPr>
            <a:xfrm rot="0">
              <a:off x="0" y="0"/>
              <a:ext cx="722752" cy="7227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9" id="29"/>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15783728" y="1028700"/>
            <a:ext cx="542064" cy="542064"/>
            <a:chOff x="0" y="0"/>
            <a:chExt cx="722752" cy="722752"/>
          </a:xfrm>
        </p:grpSpPr>
        <p:grpSp>
          <p:nvGrpSpPr>
            <p:cNvPr name="Group 31" id="31"/>
            <p:cNvGrpSpPr/>
            <p:nvPr/>
          </p:nvGrpSpPr>
          <p:grpSpPr>
            <a:xfrm rot="0">
              <a:off x="0" y="0"/>
              <a:ext cx="722752" cy="72275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4" id="34"/>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35" id="35"/>
          <p:cNvSpPr/>
          <p:nvPr/>
        </p:nvSpPr>
        <p:spPr>
          <a:xfrm flipH="false" flipV="false" rot="0">
            <a:off x="10990251" y="1570764"/>
            <a:ext cx="4155302" cy="5540403"/>
          </a:xfrm>
          <a:custGeom>
            <a:avLst/>
            <a:gdLst/>
            <a:ahLst/>
            <a:cxnLst/>
            <a:rect r="r" b="b" t="t" l="l"/>
            <a:pathLst>
              <a:path h="5540403" w="4155302">
                <a:moveTo>
                  <a:pt x="0" y="0"/>
                </a:moveTo>
                <a:lnTo>
                  <a:pt x="4155302" y="0"/>
                </a:lnTo>
                <a:lnTo>
                  <a:pt x="4155302" y="5540403"/>
                </a:lnTo>
                <a:lnTo>
                  <a:pt x="0" y="5540403"/>
                </a:lnTo>
                <a:lnTo>
                  <a:pt x="0" y="0"/>
                </a:lnTo>
                <a:close/>
              </a:path>
            </a:pathLst>
          </a:custGeom>
          <a:blipFill>
            <a:blip r:embed="rId10"/>
            <a:stretch>
              <a:fillRect l="0" t="0" r="0" b="0"/>
            </a:stretch>
          </a:blipFill>
        </p:spPr>
      </p:sp>
      <p:sp>
        <p:nvSpPr>
          <p:cNvPr name="Freeform 36" id="36"/>
          <p:cNvSpPr/>
          <p:nvPr/>
        </p:nvSpPr>
        <p:spPr>
          <a:xfrm flipH="false" flipV="false" rot="0">
            <a:off x="6286593" y="1570764"/>
            <a:ext cx="4155302" cy="5540403"/>
          </a:xfrm>
          <a:custGeom>
            <a:avLst/>
            <a:gdLst/>
            <a:ahLst/>
            <a:cxnLst/>
            <a:rect r="r" b="b" t="t" l="l"/>
            <a:pathLst>
              <a:path h="5540403" w="4155302">
                <a:moveTo>
                  <a:pt x="0" y="0"/>
                </a:moveTo>
                <a:lnTo>
                  <a:pt x="4155302" y="0"/>
                </a:lnTo>
                <a:lnTo>
                  <a:pt x="4155302" y="5540403"/>
                </a:lnTo>
                <a:lnTo>
                  <a:pt x="0" y="5540403"/>
                </a:lnTo>
                <a:lnTo>
                  <a:pt x="0" y="0"/>
                </a:lnTo>
                <a:close/>
              </a:path>
            </a:pathLst>
          </a:custGeom>
          <a:blipFill>
            <a:blip r:embed="rId11"/>
            <a:stretch>
              <a:fillRect l="0" t="0" r="0" b="0"/>
            </a:stretch>
          </a:blipFill>
        </p:spPr>
      </p:sp>
      <p:sp>
        <p:nvSpPr>
          <p:cNvPr name="Freeform 37" id="37"/>
          <p:cNvSpPr/>
          <p:nvPr/>
        </p:nvSpPr>
        <p:spPr>
          <a:xfrm flipH="false" flipV="false" rot="0">
            <a:off x="1735156" y="1570764"/>
            <a:ext cx="3954462" cy="5540403"/>
          </a:xfrm>
          <a:custGeom>
            <a:avLst/>
            <a:gdLst/>
            <a:ahLst/>
            <a:cxnLst/>
            <a:rect r="r" b="b" t="t" l="l"/>
            <a:pathLst>
              <a:path h="5540403" w="3954462">
                <a:moveTo>
                  <a:pt x="0" y="0"/>
                </a:moveTo>
                <a:lnTo>
                  <a:pt x="3954462" y="0"/>
                </a:lnTo>
                <a:lnTo>
                  <a:pt x="3954462" y="5540403"/>
                </a:lnTo>
                <a:lnTo>
                  <a:pt x="0" y="5540403"/>
                </a:lnTo>
                <a:lnTo>
                  <a:pt x="0" y="0"/>
                </a:lnTo>
                <a:close/>
              </a:path>
            </a:pathLst>
          </a:custGeom>
          <a:blipFill>
            <a:blip r:embed="rId12"/>
            <a:stretch>
              <a:fillRect l="0" t="0" r="0" b="0"/>
            </a:stretch>
          </a:blipFill>
        </p:spPr>
      </p:sp>
      <p:sp>
        <p:nvSpPr>
          <p:cNvPr name="Freeform 38" id="38"/>
          <p:cNvSpPr/>
          <p:nvPr/>
        </p:nvSpPr>
        <p:spPr>
          <a:xfrm flipH="false" flipV="false" rot="0">
            <a:off x="3195513" y="7255658"/>
            <a:ext cx="10337461" cy="2414045"/>
          </a:xfrm>
          <a:custGeom>
            <a:avLst/>
            <a:gdLst/>
            <a:ahLst/>
            <a:cxnLst/>
            <a:rect r="r" b="b" t="t" l="l"/>
            <a:pathLst>
              <a:path h="2414045" w="10337461">
                <a:moveTo>
                  <a:pt x="0" y="0"/>
                </a:moveTo>
                <a:lnTo>
                  <a:pt x="10337461" y="0"/>
                </a:lnTo>
                <a:lnTo>
                  <a:pt x="10337461" y="2414045"/>
                </a:lnTo>
                <a:lnTo>
                  <a:pt x="0" y="2414045"/>
                </a:lnTo>
                <a:lnTo>
                  <a:pt x="0" y="0"/>
                </a:lnTo>
                <a:close/>
              </a:path>
            </a:pathLst>
          </a:custGeom>
          <a:blipFill>
            <a:blip r:embed="rId13"/>
            <a:stretch>
              <a:fillRect l="0" t="-5133" r="0" b="-5133"/>
            </a:stretch>
          </a:blipFill>
        </p:spPr>
      </p:sp>
      <p:sp>
        <p:nvSpPr>
          <p:cNvPr name="TextBox 39" id="39"/>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0" id="40"/>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1" id="41"/>
          <p:cNvSpPr txBox="true"/>
          <p:nvPr/>
        </p:nvSpPr>
        <p:spPr>
          <a:xfrm rot="0">
            <a:off x="845770" y="350900"/>
            <a:ext cx="2349401" cy="677800"/>
          </a:xfrm>
          <a:prstGeom prst="rect">
            <a:avLst/>
          </a:prstGeom>
        </p:spPr>
        <p:txBody>
          <a:bodyPr anchor="t" rtlCol="false" tIns="0" lIns="0" bIns="0" rIns="0">
            <a:spAutoFit/>
          </a:bodyPr>
          <a:lstStyle/>
          <a:p>
            <a:pPr algn="ctr">
              <a:lnSpc>
                <a:spcPts val="5327"/>
              </a:lnSpc>
              <a:spcBef>
                <a:spcPct val="0"/>
              </a:spcBef>
            </a:pPr>
            <a:r>
              <a:rPr lang="en-US" b="true" sz="3699">
                <a:solidFill>
                  <a:srgbClr val="000000"/>
                </a:solidFill>
                <a:latin typeface="Arimo Bold"/>
                <a:ea typeface="Arimo Bold"/>
                <a:cs typeface="Arimo Bold"/>
                <a:sym typeface="Arimo Bold"/>
              </a:rPr>
              <a:t>户外篮球场</a:t>
            </a:r>
          </a:p>
        </p:txBody>
      </p:sp>
      <p:sp>
        <p:nvSpPr>
          <p:cNvPr name="TextBox 42" id="42"/>
          <p:cNvSpPr txBox="true"/>
          <p:nvPr/>
        </p:nvSpPr>
        <p:spPr>
          <a:xfrm rot="0">
            <a:off x="3716966" y="7666078"/>
            <a:ext cx="9350935" cy="1475234"/>
          </a:xfrm>
          <a:prstGeom prst="rect">
            <a:avLst/>
          </a:prstGeom>
        </p:spPr>
        <p:txBody>
          <a:bodyPr anchor="t" rtlCol="false" tIns="0" lIns="0" bIns="0" rIns="0">
            <a:spAutoFit/>
          </a:bodyPr>
          <a:lstStyle/>
          <a:p>
            <a:pPr algn="l">
              <a:lnSpc>
                <a:spcPts val="5903"/>
              </a:lnSpc>
              <a:spcBef>
                <a:spcPct val="0"/>
              </a:spcBef>
            </a:pPr>
            <a:r>
              <a:rPr lang="en-US" b="true" sz="4099">
                <a:solidFill>
                  <a:srgbClr val="000000"/>
                </a:solidFill>
                <a:latin typeface="Arimo Bold"/>
                <a:ea typeface="Arimo Bold"/>
                <a:cs typeface="Arimo Bold"/>
                <a:sym typeface="Arimo Bold"/>
              </a:rPr>
              <a:t>轮椅可进入的设计，但是盲道到厕所就戛然而止了，并未延伸到球场</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grpSp>
        <p:nvGrpSpPr>
          <p:cNvPr name="Group 3" id="3"/>
          <p:cNvGrpSpPr/>
          <p:nvPr/>
        </p:nvGrpSpPr>
        <p:grpSpPr>
          <a:xfrm rot="0">
            <a:off x="6555377" y="3000692"/>
            <a:ext cx="5177245" cy="729924"/>
            <a:chOff x="0" y="0"/>
            <a:chExt cx="1363554" cy="192243"/>
          </a:xfrm>
        </p:grpSpPr>
        <p:sp>
          <p:nvSpPr>
            <p:cNvPr name="Freeform 4" id="4"/>
            <p:cNvSpPr/>
            <p:nvPr/>
          </p:nvSpPr>
          <p:spPr>
            <a:xfrm flipH="false" flipV="false" rot="0">
              <a:off x="0" y="0"/>
              <a:ext cx="1363554" cy="192243"/>
            </a:xfrm>
            <a:custGeom>
              <a:avLst/>
              <a:gdLst/>
              <a:ahLst/>
              <a:cxnLst/>
              <a:rect r="r" b="b" t="t" l="l"/>
              <a:pathLst>
                <a:path h="192243" w="1363554">
                  <a:moveTo>
                    <a:pt x="19440" y="0"/>
                  </a:moveTo>
                  <a:lnTo>
                    <a:pt x="1344114" y="0"/>
                  </a:lnTo>
                  <a:cubicBezTo>
                    <a:pt x="1349270" y="0"/>
                    <a:pt x="1354215" y="2048"/>
                    <a:pt x="1357860" y="5694"/>
                  </a:cubicBezTo>
                  <a:cubicBezTo>
                    <a:pt x="1361506" y="9339"/>
                    <a:pt x="1363554" y="14284"/>
                    <a:pt x="1363554" y="19440"/>
                  </a:cubicBezTo>
                  <a:lnTo>
                    <a:pt x="1363554" y="172804"/>
                  </a:lnTo>
                  <a:cubicBezTo>
                    <a:pt x="1363554" y="177959"/>
                    <a:pt x="1361506" y="182904"/>
                    <a:pt x="1357860" y="186550"/>
                  </a:cubicBezTo>
                  <a:cubicBezTo>
                    <a:pt x="1354215" y="190195"/>
                    <a:pt x="1349270" y="192243"/>
                    <a:pt x="1344114" y="192243"/>
                  </a:cubicBezTo>
                  <a:lnTo>
                    <a:pt x="19440" y="192243"/>
                  </a:lnTo>
                  <a:cubicBezTo>
                    <a:pt x="14284" y="192243"/>
                    <a:pt x="9339" y="190195"/>
                    <a:pt x="5694" y="186550"/>
                  </a:cubicBezTo>
                  <a:cubicBezTo>
                    <a:pt x="2048" y="182904"/>
                    <a:pt x="0" y="177959"/>
                    <a:pt x="0" y="172804"/>
                  </a:cubicBezTo>
                  <a:lnTo>
                    <a:pt x="0" y="19440"/>
                  </a:lnTo>
                  <a:cubicBezTo>
                    <a:pt x="0" y="14284"/>
                    <a:pt x="2048" y="9339"/>
                    <a:pt x="5694" y="5694"/>
                  </a:cubicBezTo>
                  <a:cubicBezTo>
                    <a:pt x="9339" y="2048"/>
                    <a:pt x="14284" y="0"/>
                    <a:pt x="19440" y="0"/>
                  </a:cubicBez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19050"/>
              <a:ext cx="1363554" cy="211293"/>
            </a:xfrm>
            <a:prstGeom prst="rect">
              <a:avLst/>
            </a:prstGeom>
          </p:spPr>
          <p:txBody>
            <a:bodyPr anchor="ctr" rtlCol="false" tIns="50800" lIns="50800" bIns="50800" rIns="50800"/>
            <a:lstStyle/>
            <a:p>
              <a:pPr algn="ctr">
                <a:lnSpc>
                  <a:spcPts val="1633"/>
                </a:lnSpc>
              </a:pPr>
            </a:p>
          </p:txBody>
        </p:sp>
      </p:grpSp>
      <p:sp>
        <p:nvSpPr>
          <p:cNvPr name="TextBox 6" id="6"/>
          <p:cNvSpPr txBox="true"/>
          <p:nvPr/>
        </p:nvSpPr>
        <p:spPr>
          <a:xfrm rot="0">
            <a:off x="8240549" y="3168006"/>
            <a:ext cx="1806903" cy="562610"/>
          </a:xfrm>
          <a:prstGeom prst="rect">
            <a:avLst/>
          </a:prstGeom>
        </p:spPr>
        <p:txBody>
          <a:bodyPr anchor="t" rtlCol="false" tIns="0" lIns="0" bIns="0" rIns="0">
            <a:spAutoFit/>
          </a:bodyPr>
          <a:lstStyle/>
          <a:p>
            <a:pPr algn="ctr">
              <a:lnSpc>
                <a:spcPts val="3950"/>
              </a:lnSpc>
            </a:pPr>
            <a:r>
              <a:rPr lang="en-US" sz="3291">
                <a:solidFill>
                  <a:srgbClr val="000000"/>
                </a:solidFill>
                <a:latin typeface="Arial MT Pro"/>
                <a:ea typeface="Arial MT Pro"/>
                <a:cs typeface="Arial MT Pro"/>
                <a:sym typeface="Arial MT Pro"/>
              </a:rPr>
              <a:t>PART 01</a:t>
            </a:r>
          </a:p>
        </p:txBody>
      </p:sp>
      <p:sp>
        <p:nvSpPr>
          <p:cNvPr name="Freeform 7" id="7"/>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8" id="8"/>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11" id="11"/>
          <p:cNvGrpSpPr/>
          <p:nvPr/>
        </p:nvGrpSpPr>
        <p:grpSpPr>
          <a:xfrm rot="0">
            <a:off x="931641" y="8814940"/>
            <a:ext cx="973091" cy="592542"/>
            <a:chOff x="0" y="0"/>
            <a:chExt cx="1297455" cy="790056"/>
          </a:xfrm>
        </p:grpSpPr>
        <p:grpSp>
          <p:nvGrpSpPr>
            <p:cNvPr name="Group 12" id="12"/>
            <p:cNvGrpSpPr/>
            <p:nvPr/>
          </p:nvGrpSpPr>
          <p:grpSpPr>
            <a:xfrm rot="0">
              <a:off x="0" y="251932"/>
              <a:ext cx="1297455" cy="538123"/>
              <a:chOff x="0" y="0"/>
              <a:chExt cx="812800" cy="337111"/>
            </a:xfrm>
          </p:grpSpPr>
          <p:sp>
            <p:nvSpPr>
              <p:cNvPr name="Freeform 13" id="13"/>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4" id="14"/>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5" id="15"/>
            <p:cNvGrpSpPr/>
            <p:nvPr/>
          </p:nvGrpSpPr>
          <p:grpSpPr>
            <a:xfrm rot="0">
              <a:off x="0" y="0"/>
              <a:ext cx="1297455" cy="538123"/>
              <a:chOff x="0" y="0"/>
              <a:chExt cx="812800" cy="337111"/>
            </a:xfrm>
          </p:grpSpPr>
          <p:sp>
            <p:nvSpPr>
              <p:cNvPr name="Freeform 16" id="16"/>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7" id="17"/>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8" id="18"/>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6687904" y="8683467"/>
            <a:ext cx="571396" cy="219224"/>
            <a:chOff x="0" y="0"/>
            <a:chExt cx="761861" cy="292299"/>
          </a:xfrm>
        </p:grpSpPr>
        <p:grpSp>
          <p:nvGrpSpPr>
            <p:cNvPr name="Group 20" id="20"/>
            <p:cNvGrpSpPr/>
            <p:nvPr/>
          </p:nvGrpSpPr>
          <p:grpSpPr>
            <a:xfrm rot="5400000">
              <a:off x="-18269" y="18269"/>
              <a:ext cx="292299" cy="255762"/>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2" id="22"/>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3" id="23"/>
            <p:cNvGrpSpPr/>
            <p:nvPr/>
          </p:nvGrpSpPr>
          <p:grpSpPr>
            <a:xfrm rot="5400000">
              <a:off x="232069" y="18269"/>
              <a:ext cx="292299" cy="255762"/>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5" id="25"/>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5400000">
              <a:off x="487831" y="18269"/>
              <a:ext cx="292299" cy="255762"/>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8" id="2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TextBox 29" id="29"/>
          <p:cNvSpPr txBox="true"/>
          <p:nvPr/>
        </p:nvSpPr>
        <p:spPr>
          <a:xfrm rot="0">
            <a:off x="4972640" y="3994961"/>
            <a:ext cx="8342719" cy="1789450"/>
          </a:xfrm>
          <a:prstGeom prst="rect">
            <a:avLst/>
          </a:prstGeom>
        </p:spPr>
        <p:txBody>
          <a:bodyPr anchor="t" rtlCol="false" tIns="0" lIns="0" bIns="0" rIns="0">
            <a:spAutoFit/>
          </a:bodyPr>
          <a:lstStyle/>
          <a:p>
            <a:pPr algn="ctr" marL="0" indent="0" lvl="0">
              <a:lnSpc>
                <a:spcPts val="14708"/>
              </a:lnSpc>
              <a:spcBef>
                <a:spcPct val="0"/>
              </a:spcBef>
            </a:pPr>
            <a:r>
              <a:rPr lang="en-US" sz="10213" spc="1409">
                <a:solidFill>
                  <a:srgbClr val="000000"/>
                </a:solidFill>
                <a:latin typeface="字由文艺黑"/>
                <a:ea typeface="字由文艺黑"/>
                <a:cs typeface="字由文艺黑"/>
                <a:sym typeface="字由文艺黑"/>
              </a:rPr>
              <a:t>项目背景</a:t>
            </a:r>
          </a:p>
        </p:txBody>
      </p:sp>
      <p:sp>
        <p:nvSpPr>
          <p:cNvPr name="TextBox 30" id="30"/>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1" id="31"/>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2" id="32"/>
          <p:cNvSpPr txBox="true"/>
          <p:nvPr/>
        </p:nvSpPr>
        <p:spPr>
          <a:xfrm rot="0">
            <a:off x="5674268" y="6046079"/>
            <a:ext cx="6759982" cy="438151"/>
          </a:xfrm>
          <a:prstGeom prst="rect">
            <a:avLst/>
          </a:prstGeom>
        </p:spPr>
        <p:txBody>
          <a:bodyPr anchor="t" rtlCol="false" tIns="0" lIns="0" bIns="0" rIns="0">
            <a:spAutoFit/>
          </a:bodyPr>
          <a:lstStyle/>
          <a:p>
            <a:pPr algn="ctr">
              <a:lnSpc>
                <a:spcPts val="3599"/>
              </a:lnSpc>
            </a:pPr>
            <a:r>
              <a:rPr lang="en-US" sz="2499">
                <a:solidFill>
                  <a:srgbClr val="000000"/>
                </a:solidFill>
                <a:latin typeface="Arimo"/>
                <a:ea typeface="Arimo"/>
                <a:cs typeface="Arimo"/>
                <a:sym typeface="Arimo"/>
              </a:rPr>
              <a:t>为什么？</a:t>
            </a:r>
          </a:p>
        </p:txBody>
      </p:sp>
      <p:grpSp>
        <p:nvGrpSpPr>
          <p:cNvPr name="Group 33" id="33"/>
          <p:cNvGrpSpPr/>
          <p:nvPr/>
        </p:nvGrpSpPr>
        <p:grpSpPr>
          <a:xfrm rot="0">
            <a:off x="16537754" y="1028700"/>
            <a:ext cx="542064" cy="542064"/>
            <a:chOff x="0" y="0"/>
            <a:chExt cx="722752" cy="722752"/>
          </a:xfrm>
        </p:grpSpPr>
        <p:grpSp>
          <p:nvGrpSpPr>
            <p:cNvPr name="Group 34" id="34"/>
            <p:cNvGrpSpPr/>
            <p:nvPr/>
          </p:nvGrpSpPr>
          <p:grpSpPr>
            <a:xfrm rot="0">
              <a:off x="0" y="0"/>
              <a:ext cx="722752" cy="72275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7" id="37"/>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8" id="38"/>
          <p:cNvGrpSpPr/>
          <p:nvPr/>
        </p:nvGrpSpPr>
        <p:grpSpPr>
          <a:xfrm rot="0">
            <a:off x="15783728" y="1028700"/>
            <a:ext cx="542064" cy="542064"/>
            <a:chOff x="0" y="0"/>
            <a:chExt cx="722752" cy="722752"/>
          </a:xfrm>
        </p:grpSpPr>
        <p:grpSp>
          <p:nvGrpSpPr>
            <p:cNvPr name="Group 39" id="39"/>
            <p:cNvGrpSpPr/>
            <p:nvPr/>
          </p:nvGrpSpPr>
          <p:grpSpPr>
            <a:xfrm rot="0">
              <a:off x="0" y="0"/>
              <a:ext cx="722752" cy="72275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42" id="42"/>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Freeform 25" id="25"/>
          <p:cNvSpPr/>
          <p:nvPr/>
        </p:nvSpPr>
        <p:spPr>
          <a:xfrm flipH="false" flipV="false" rot="0">
            <a:off x="2110904" y="1777983"/>
            <a:ext cx="3610348" cy="4813797"/>
          </a:xfrm>
          <a:custGeom>
            <a:avLst/>
            <a:gdLst/>
            <a:ahLst/>
            <a:cxnLst/>
            <a:rect r="r" b="b" t="t" l="l"/>
            <a:pathLst>
              <a:path h="4813797" w="3610348">
                <a:moveTo>
                  <a:pt x="0" y="0"/>
                </a:moveTo>
                <a:lnTo>
                  <a:pt x="3610348" y="0"/>
                </a:lnTo>
                <a:lnTo>
                  <a:pt x="3610348" y="4813797"/>
                </a:lnTo>
                <a:lnTo>
                  <a:pt x="0" y="4813797"/>
                </a:lnTo>
                <a:lnTo>
                  <a:pt x="0" y="0"/>
                </a:lnTo>
                <a:close/>
              </a:path>
            </a:pathLst>
          </a:custGeom>
          <a:blipFill>
            <a:blip r:embed="rId6"/>
            <a:stretch>
              <a:fillRect l="0" t="0" r="0" b="0"/>
            </a:stretch>
          </a:blipFill>
        </p:spPr>
      </p:sp>
      <p:sp>
        <p:nvSpPr>
          <p:cNvPr name="Freeform 26" id="26"/>
          <p:cNvSpPr/>
          <p:nvPr/>
        </p:nvSpPr>
        <p:spPr>
          <a:xfrm flipH="false" flipV="false" rot="0">
            <a:off x="6178903" y="2319543"/>
            <a:ext cx="4974236" cy="3730677"/>
          </a:xfrm>
          <a:custGeom>
            <a:avLst/>
            <a:gdLst/>
            <a:ahLst/>
            <a:cxnLst/>
            <a:rect r="r" b="b" t="t" l="l"/>
            <a:pathLst>
              <a:path h="3730677" w="4974236">
                <a:moveTo>
                  <a:pt x="0" y="0"/>
                </a:moveTo>
                <a:lnTo>
                  <a:pt x="4974236" y="0"/>
                </a:lnTo>
                <a:lnTo>
                  <a:pt x="4974236" y="3730677"/>
                </a:lnTo>
                <a:lnTo>
                  <a:pt x="0" y="3730677"/>
                </a:lnTo>
                <a:lnTo>
                  <a:pt x="0" y="0"/>
                </a:lnTo>
                <a:close/>
              </a:path>
            </a:pathLst>
          </a:custGeom>
          <a:blipFill>
            <a:blip r:embed="rId7"/>
            <a:stretch>
              <a:fillRect l="0" t="0" r="0" b="0"/>
            </a:stretch>
          </a:blipFill>
        </p:spPr>
      </p:sp>
      <p:sp>
        <p:nvSpPr>
          <p:cNvPr name="Freeform 27" id="27"/>
          <p:cNvSpPr/>
          <p:nvPr/>
        </p:nvSpPr>
        <p:spPr>
          <a:xfrm flipH="false" flipV="false" rot="0">
            <a:off x="11848464" y="1483083"/>
            <a:ext cx="4052698" cy="5403597"/>
          </a:xfrm>
          <a:custGeom>
            <a:avLst/>
            <a:gdLst/>
            <a:ahLst/>
            <a:cxnLst/>
            <a:rect r="r" b="b" t="t" l="l"/>
            <a:pathLst>
              <a:path h="5403597" w="4052698">
                <a:moveTo>
                  <a:pt x="0" y="0"/>
                </a:moveTo>
                <a:lnTo>
                  <a:pt x="4052699" y="0"/>
                </a:lnTo>
                <a:lnTo>
                  <a:pt x="4052699" y="5403597"/>
                </a:lnTo>
                <a:lnTo>
                  <a:pt x="0" y="5403597"/>
                </a:lnTo>
                <a:lnTo>
                  <a:pt x="0" y="0"/>
                </a:lnTo>
                <a:close/>
              </a:path>
            </a:pathLst>
          </a:custGeom>
          <a:blipFill>
            <a:blip r:embed="rId8"/>
            <a:stretch>
              <a:fillRect l="0" t="0" r="0" b="0"/>
            </a:stretch>
          </a:blipFill>
        </p:spPr>
      </p:sp>
      <p:sp>
        <p:nvSpPr>
          <p:cNvPr name="Freeform 28" id="28"/>
          <p:cNvSpPr/>
          <p:nvPr/>
        </p:nvSpPr>
        <p:spPr>
          <a:xfrm flipH="false" flipV="false" rot="0">
            <a:off x="3084386" y="7039455"/>
            <a:ext cx="8068754" cy="1192409"/>
          </a:xfrm>
          <a:custGeom>
            <a:avLst/>
            <a:gdLst/>
            <a:ahLst/>
            <a:cxnLst/>
            <a:rect r="r" b="b" t="t" l="l"/>
            <a:pathLst>
              <a:path h="1192409" w="8068754">
                <a:moveTo>
                  <a:pt x="0" y="0"/>
                </a:moveTo>
                <a:lnTo>
                  <a:pt x="8068753" y="0"/>
                </a:lnTo>
                <a:lnTo>
                  <a:pt x="8068753" y="1192409"/>
                </a:lnTo>
                <a:lnTo>
                  <a:pt x="0" y="1192409"/>
                </a:lnTo>
                <a:lnTo>
                  <a:pt x="0" y="0"/>
                </a:lnTo>
                <a:close/>
              </a:path>
            </a:pathLst>
          </a:custGeom>
          <a:blipFill>
            <a:blip r:embed="rId9"/>
            <a:stretch>
              <a:fillRect l="0" t="-23547" r="0" b="-50696"/>
            </a:stretch>
          </a:blipFill>
        </p:spPr>
      </p:sp>
      <p:sp>
        <p:nvSpPr>
          <p:cNvPr name="TextBox 29" id="29"/>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1" id="31"/>
          <p:cNvSpPr txBox="true"/>
          <p:nvPr/>
        </p:nvSpPr>
        <p:spPr>
          <a:xfrm rot="0">
            <a:off x="1028700" y="622934"/>
            <a:ext cx="3047851" cy="706757"/>
          </a:xfrm>
          <a:prstGeom prst="rect">
            <a:avLst/>
          </a:prstGeom>
        </p:spPr>
        <p:txBody>
          <a:bodyPr anchor="t" rtlCol="false" tIns="0" lIns="0" bIns="0" rIns="0">
            <a:spAutoFit/>
          </a:bodyPr>
          <a:lstStyle/>
          <a:p>
            <a:pPr algn="ctr">
              <a:lnSpc>
                <a:spcPts val="5759"/>
              </a:lnSpc>
              <a:spcBef>
                <a:spcPct val="0"/>
              </a:spcBef>
            </a:pPr>
            <a:r>
              <a:rPr lang="en-US" b="true" sz="3999">
                <a:solidFill>
                  <a:srgbClr val="000000"/>
                </a:solidFill>
                <a:latin typeface="Arimo Bold"/>
                <a:ea typeface="Arimo Bold"/>
                <a:cs typeface="Arimo Bold"/>
                <a:sym typeface="Arimo Bold"/>
              </a:rPr>
              <a:t>何文田体育馆</a:t>
            </a:r>
          </a:p>
        </p:txBody>
      </p:sp>
      <p:sp>
        <p:nvSpPr>
          <p:cNvPr name="TextBox 32" id="32"/>
          <p:cNvSpPr txBox="true"/>
          <p:nvPr/>
        </p:nvSpPr>
        <p:spPr>
          <a:xfrm rot="0">
            <a:off x="3084386" y="7236141"/>
            <a:ext cx="8068754" cy="652273"/>
          </a:xfrm>
          <a:prstGeom prst="rect">
            <a:avLst/>
          </a:prstGeom>
        </p:spPr>
        <p:txBody>
          <a:bodyPr anchor="t" rtlCol="false" tIns="0" lIns="0" bIns="0" rIns="0">
            <a:spAutoFit/>
          </a:bodyPr>
          <a:lstStyle/>
          <a:p>
            <a:pPr algn="ctr">
              <a:lnSpc>
                <a:spcPts val="5183"/>
              </a:lnSpc>
              <a:spcBef>
                <a:spcPct val="0"/>
              </a:spcBef>
            </a:pPr>
            <a:r>
              <a:rPr lang="en-US" b="true" sz="3599">
                <a:solidFill>
                  <a:srgbClr val="000000"/>
                </a:solidFill>
                <a:latin typeface="Arimo Bold"/>
                <a:ea typeface="Arimo Bold"/>
                <a:cs typeface="Arimo Bold"/>
                <a:sym typeface="Arimo Bold"/>
              </a:rPr>
              <a:t>每一层楼都有凸起的</a:t>
            </a:r>
            <a:r>
              <a:rPr lang="en-US" b="true" sz="3599">
                <a:solidFill>
                  <a:srgbClr val="CB6CE6"/>
                </a:solidFill>
                <a:latin typeface="Arimo Bold"/>
                <a:ea typeface="Arimo Bold"/>
                <a:cs typeface="Arimo Bold"/>
                <a:sym typeface="Arimo Bold"/>
              </a:rPr>
              <a:t>盲人友好立体地图</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8"/>
            </a:stretch>
          </a:blipFill>
        </p:spPr>
      </p:sp>
      <p:sp>
        <p:nvSpPr>
          <p:cNvPr name="Freeform 3" id="3"/>
          <p:cNvSpPr/>
          <p:nvPr/>
        </p:nvSpPr>
        <p:spPr>
          <a:xfrm flipH="false" flipV="false" rot="0">
            <a:off x="1028700" y="1263542"/>
            <a:ext cx="4873100" cy="3417262"/>
          </a:xfrm>
          <a:custGeom>
            <a:avLst/>
            <a:gdLst/>
            <a:ahLst/>
            <a:cxnLst/>
            <a:rect r="r" b="b" t="t" l="l"/>
            <a:pathLst>
              <a:path h="3417262" w="4873100">
                <a:moveTo>
                  <a:pt x="0" y="0"/>
                </a:moveTo>
                <a:lnTo>
                  <a:pt x="4873100" y="0"/>
                </a:lnTo>
                <a:lnTo>
                  <a:pt x="4873100" y="3417261"/>
                </a:lnTo>
                <a:lnTo>
                  <a:pt x="0" y="3417261"/>
                </a:lnTo>
                <a:lnTo>
                  <a:pt x="0" y="0"/>
                </a:lnTo>
                <a:close/>
              </a:path>
            </a:pathLst>
          </a:custGeom>
          <a:blipFill>
            <a:blip r:embed="rId3"/>
            <a:stretch>
              <a:fillRect l="0" t="0" r="0" b="0"/>
            </a:stretch>
          </a:blipFill>
        </p:spPr>
      </p:sp>
      <p:sp>
        <p:nvSpPr>
          <p:cNvPr name="Freeform 4" id="4"/>
          <p:cNvSpPr/>
          <p:nvPr/>
        </p:nvSpPr>
        <p:spPr>
          <a:xfrm flipH="false" flipV="false" rot="0">
            <a:off x="10013743" y="5258818"/>
            <a:ext cx="3349313" cy="4465750"/>
          </a:xfrm>
          <a:custGeom>
            <a:avLst/>
            <a:gdLst/>
            <a:ahLst/>
            <a:cxnLst/>
            <a:rect r="r" b="b" t="t" l="l"/>
            <a:pathLst>
              <a:path h="4465750" w="3349313">
                <a:moveTo>
                  <a:pt x="0" y="0"/>
                </a:moveTo>
                <a:lnTo>
                  <a:pt x="3349313" y="0"/>
                </a:lnTo>
                <a:lnTo>
                  <a:pt x="3349313" y="4465750"/>
                </a:lnTo>
                <a:lnTo>
                  <a:pt x="0" y="4465750"/>
                </a:lnTo>
                <a:lnTo>
                  <a:pt x="0" y="0"/>
                </a:lnTo>
                <a:close/>
              </a:path>
            </a:pathLst>
          </a:custGeom>
          <a:blipFill>
            <a:blip r:embed="rId4"/>
            <a:stretch>
              <a:fillRect l="0" t="0" r="0" b="0"/>
            </a:stretch>
          </a:blipFill>
        </p:spPr>
      </p:sp>
      <p:sp>
        <p:nvSpPr>
          <p:cNvPr name="Freeform 5" id="5"/>
          <p:cNvSpPr/>
          <p:nvPr/>
        </p:nvSpPr>
        <p:spPr>
          <a:xfrm flipH="false" flipV="false" rot="0">
            <a:off x="10013743" y="1263542"/>
            <a:ext cx="4966657" cy="3724993"/>
          </a:xfrm>
          <a:custGeom>
            <a:avLst/>
            <a:gdLst/>
            <a:ahLst/>
            <a:cxnLst/>
            <a:rect r="r" b="b" t="t" l="l"/>
            <a:pathLst>
              <a:path h="3724993" w="4966657">
                <a:moveTo>
                  <a:pt x="0" y="0"/>
                </a:moveTo>
                <a:lnTo>
                  <a:pt x="4966657" y="0"/>
                </a:lnTo>
                <a:lnTo>
                  <a:pt x="4966657" y="3724993"/>
                </a:lnTo>
                <a:lnTo>
                  <a:pt x="0" y="3724993"/>
                </a:lnTo>
                <a:lnTo>
                  <a:pt x="0" y="0"/>
                </a:lnTo>
                <a:close/>
              </a:path>
            </a:pathLst>
          </a:custGeom>
          <a:blipFill>
            <a:blip r:embed="rId5"/>
            <a:stretch>
              <a:fillRect l="0" t="0" r="0" b="0"/>
            </a:stretch>
          </a:blipFill>
        </p:spPr>
      </p:sp>
      <p:sp>
        <p:nvSpPr>
          <p:cNvPr name="Freeform 6" id="6"/>
          <p:cNvSpPr/>
          <p:nvPr/>
        </p:nvSpPr>
        <p:spPr>
          <a:xfrm flipH="false" flipV="false" rot="0">
            <a:off x="13996475" y="5258818"/>
            <a:ext cx="3262825" cy="4350433"/>
          </a:xfrm>
          <a:custGeom>
            <a:avLst/>
            <a:gdLst/>
            <a:ahLst/>
            <a:cxnLst/>
            <a:rect r="r" b="b" t="t" l="l"/>
            <a:pathLst>
              <a:path h="4350433" w="3262825">
                <a:moveTo>
                  <a:pt x="0" y="0"/>
                </a:moveTo>
                <a:lnTo>
                  <a:pt x="3262825" y="0"/>
                </a:lnTo>
                <a:lnTo>
                  <a:pt x="3262825" y="4350432"/>
                </a:lnTo>
                <a:lnTo>
                  <a:pt x="0" y="4350432"/>
                </a:lnTo>
                <a:lnTo>
                  <a:pt x="0" y="0"/>
                </a:lnTo>
                <a:close/>
              </a:path>
            </a:pathLst>
          </a:custGeom>
          <a:blipFill>
            <a:blip r:embed="rId6"/>
            <a:stretch>
              <a:fillRect l="0" t="0" r="0" b="0"/>
            </a:stretch>
          </a:blipFill>
        </p:spPr>
      </p:sp>
      <p:sp>
        <p:nvSpPr>
          <p:cNvPr name="Freeform 7" id="7"/>
          <p:cNvSpPr/>
          <p:nvPr/>
        </p:nvSpPr>
        <p:spPr>
          <a:xfrm flipH="false" flipV="false" rot="0">
            <a:off x="1277413" y="4842460"/>
            <a:ext cx="3973849" cy="5298465"/>
          </a:xfrm>
          <a:custGeom>
            <a:avLst/>
            <a:gdLst/>
            <a:ahLst/>
            <a:cxnLst/>
            <a:rect r="r" b="b" t="t" l="l"/>
            <a:pathLst>
              <a:path h="5298465" w="3973849">
                <a:moveTo>
                  <a:pt x="0" y="0"/>
                </a:moveTo>
                <a:lnTo>
                  <a:pt x="3973849" y="0"/>
                </a:lnTo>
                <a:lnTo>
                  <a:pt x="3973849" y="5298465"/>
                </a:lnTo>
                <a:lnTo>
                  <a:pt x="0" y="5298465"/>
                </a:lnTo>
                <a:lnTo>
                  <a:pt x="0" y="0"/>
                </a:lnTo>
                <a:close/>
              </a:path>
            </a:pathLst>
          </a:custGeom>
          <a:blipFill>
            <a:blip r:embed="rId7"/>
            <a:stretch>
              <a:fillRect l="0" t="0" r="0" b="0"/>
            </a:stretch>
          </a:blipFill>
        </p:spPr>
      </p:sp>
      <p:sp>
        <p:nvSpPr>
          <p:cNvPr name="TextBox 8" id="8"/>
          <p:cNvSpPr txBox="true"/>
          <p:nvPr/>
        </p:nvSpPr>
        <p:spPr>
          <a:xfrm rot="0">
            <a:off x="1028700" y="225320"/>
            <a:ext cx="5366867" cy="733422"/>
          </a:xfrm>
          <a:prstGeom prst="rect">
            <a:avLst/>
          </a:prstGeom>
        </p:spPr>
        <p:txBody>
          <a:bodyPr anchor="t" rtlCol="false" tIns="0" lIns="0" bIns="0" rIns="0">
            <a:spAutoFit/>
          </a:bodyPr>
          <a:lstStyle/>
          <a:p>
            <a:pPr algn="ctr">
              <a:lnSpc>
                <a:spcPts val="5850"/>
              </a:lnSpc>
              <a:spcBef>
                <a:spcPct val="0"/>
              </a:spcBef>
            </a:pPr>
            <a:r>
              <a:rPr lang="en-US" b="true" sz="4062">
                <a:solidFill>
                  <a:srgbClr val="000000"/>
                </a:solidFill>
                <a:latin typeface="Arimo Bold"/>
                <a:ea typeface="Arimo Bold"/>
                <a:cs typeface="Arimo Bold"/>
                <a:sym typeface="Arimo Bold"/>
              </a:rPr>
              <a:t>香港相关的宣传与福利</a:t>
            </a:r>
          </a:p>
        </p:txBody>
      </p:sp>
      <p:sp>
        <p:nvSpPr>
          <p:cNvPr name="TextBox 9" id="9"/>
          <p:cNvSpPr txBox="true"/>
          <p:nvPr/>
        </p:nvSpPr>
        <p:spPr>
          <a:xfrm rot="0">
            <a:off x="6118037" y="3400186"/>
            <a:ext cx="3312775" cy="851992"/>
          </a:xfrm>
          <a:prstGeom prst="rect">
            <a:avLst/>
          </a:prstGeom>
        </p:spPr>
        <p:txBody>
          <a:bodyPr anchor="t" rtlCol="false" tIns="0" lIns="0" bIns="0" rIns="0">
            <a:spAutoFit/>
          </a:bodyPr>
          <a:lstStyle/>
          <a:p>
            <a:pPr algn="l">
              <a:lnSpc>
                <a:spcPts val="3398"/>
              </a:lnSpc>
              <a:spcBef>
                <a:spcPct val="0"/>
              </a:spcBef>
            </a:pPr>
            <a:r>
              <a:rPr lang="en-US" b="true" sz="2360">
                <a:solidFill>
                  <a:srgbClr val="000000"/>
                </a:solidFill>
                <a:latin typeface="Arimo Bold"/>
                <a:ea typeface="Arimo Bold"/>
                <a:cs typeface="Arimo Bold"/>
                <a:sym typeface="Arimo Bold"/>
              </a:rPr>
              <a:t>香港复康会给予老年或残障群体特殊的运动渠道</a:t>
            </a:r>
          </a:p>
        </p:txBody>
      </p:sp>
      <p:sp>
        <p:nvSpPr>
          <p:cNvPr name="TextBox 10" id="10"/>
          <p:cNvSpPr txBox="true"/>
          <p:nvPr/>
        </p:nvSpPr>
        <p:spPr>
          <a:xfrm rot="0">
            <a:off x="5376710" y="9352905"/>
            <a:ext cx="3767290" cy="851911"/>
          </a:xfrm>
          <a:prstGeom prst="rect">
            <a:avLst/>
          </a:prstGeom>
        </p:spPr>
        <p:txBody>
          <a:bodyPr anchor="t" rtlCol="false" tIns="0" lIns="0" bIns="0" rIns="0">
            <a:spAutoFit/>
          </a:bodyPr>
          <a:lstStyle/>
          <a:p>
            <a:pPr algn="l">
              <a:lnSpc>
                <a:spcPts val="3402"/>
              </a:lnSpc>
              <a:spcBef>
                <a:spcPct val="0"/>
              </a:spcBef>
            </a:pPr>
            <a:r>
              <a:rPr lang="en-US" b="true" sz="2362">
                <a:solidFill>
                  <a:srgbClr val="000000"/>
                </a:solidFill>
                <a:latin typeface="Arimo Bold"/>
                <a:ea typeface="Arimo Bold"/>
                <a:cs typeface="Arimo Bold"/>
                <a:sym typeface="Arimo Bold"/>
              </a:rPr>
              <a:t>残障群体在订选运动场地时有特殊优惠</a:t>
            </a:r>
          </a:p>
        </p:txBody>
      </p:sp>
      <p:sp>
        <p:nvSpPr>
          <p:cNvPr name="TextBox 11" id="11"/>
          <p:cNvSpPr txBox="true"/>
          <p:nvPr/>
        </p:nvSpPr>
        <p:spPr>
          <a:xfrm rot="0">
            <a:off x="15055551" y="3733755"/>
            <a:ext cx="3232449" cy="1108705"/>
          </a:xfrm>
          <a:prstGeom prst="rect">
            <a:avLst/>
          </a:prstGeom>
        </p:spPr>
        <p:txBody>
          <a:bodyPr anchor="t" rtlCol="false" tIns="0" lIns="0" bIns="0" rIns="0">
            <a:spAutoFit/>
          </a:bodyPr>
          <a:lstStyle/>
          <a:p>
            <a:pPr algn="l">
              <a:lnSpc>
                <a:spcPts val="2970"/>
              </a:lnSpc>
              <a:spcBef>
                <a:spcPct val="0"/>
              </a:spcBef>
            </a:pPr>
            <a:r>
              <a:rPr lang="en-US" b="true" sz="2062">
                <a:solidFill>
                  <a:srgbClr val="000000"/>
                </a:solidFill>
                <a:latin typeface="Arimo Bold"/>
                <a:ea typeface="Arimo Bold"/>
                <a:cs typeface="Arimo Bold"/>
                <a:sym typeface="Arimo Bold"/>
              </a:rPr>
              <a:t>政府在运动场馆组织多样残障群体可参加的活动并张贴海报</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8"/>
            </a:stretch>
          </a:blipFill>
        </p:spPr>
      </p:sp>
      <p:sp>
        <p:nvSpPr>
          <p:cNvPr name="Freeform 3" id="3"/>
          <p:cNvSpPr/>
          <p:nvPr/>
        </p:nvSpPr>
        <p:spPr>
          <a:xfrm flipH="false" flipV="false" rot="0">
            <a:off x="854215" y="1192302"/>
            <a:ext cx="4779683" cy="6372911"/>
          </a:xfrm>
          <a:custGeom>
            <a:avLst/>
            <a:gdLst/>
            <a:ahLst/>
            <a:cxnLst/>
            <a:rect r="r" b="b" t="t" l="l"/>
            <a:pathLst>
              <a:path h="6372911" w="4779683">
                <a:moveTo>
                  <a:pt x="0" y="0"/>
                </a:moveTo>
                <a:lnTo>
                  <a:pt x="4779683" y="0"/>
                </a:lnTo>
                <a:lnTo>
                  <a:pt x="4779683" y="6372911"/>
                </a:lnTo>
                <a:lnTo>
                  <a:pt x="0" y="6372911"/>
                </a:lnTo>
                <a:lnTo>
                  <a:pt x="0" y="0"/>
                </a:lnTo>
                <a:close/>
              </a:path>
            </a:pathLst>
          </a:custGeom>
          <a:blipFill>
            <a:blip r:embed="rId3"/>
            <a:stretch>
              <a:fillRect l="0" t="0" r="0" b="0"/>
            </a:stretch>
          </a:blipFill>
        </p:spPr>
      </p:sp>
      <p:sp>
        <p:nvSpPr>
          <p:cNvPr name="Freeform 4" id="4"/>
          <p:cNvSpPr/>
          <p:nvPr/>
        </p:nvSpPr>
        <p:spPr>
          <a:xfrm flipH="false" flipV="false" rot="0">
            <a:off x="7273534" y="1192302"/>
            <a:ext cx="2963398" cy="3951198"/>
          </a:xfrm>
          <a:custGeom>
            <a:avLst/>
            <a:gdLst/>
            <a:ahLst/>
            <a:cxnLst/>
            <a:rect r="r" b="b" t="t" l="l"/>
            <a:pathLst>
              <a:path h="3951198" w="2963398">
                <a:moveTo>
                  <a:pt x="0" y="0"/>
                </a:moveTo>
                <a:lnTo>
                  <a:pt x="2963399" y="0"/>
                </a:lnTo>
                <a:lnTo>
                  <a:pt x="2963399" y="3951198"/>
                </a:lnTo>
                <a:lnTo>
                  <a:pt x="0" y="3951198"/>
                </a:lnTo>
                <a:lnTo>
                  <a:pt x="0" y="0"/>
                </a:lnTo>
                <a:close/>
              </a:path>
            </a:pathLst>
          </a:custGeom>
          <a:blipFill>
            <a:blip r:embed="rId4"/>
            <a:stretch>
              <a:fillRect l="0" t="0" r="0" b="0"/>
            </a:stretch>
          </a:blipFill>
        </p:spPr>
      </p:sp>
      <p:sp>
        <p:nvSpPr>
          <p:cNvPr name="Freeform 5" id="5"/>
          <p:cNvSpPr/>
          <p:nvPr/>
        </p:nvSpPr>
        <p:spPr>
          <a:xfrm flipH="false" flipV="false" rot="0">
            <a:off x="10236933" y="1192302"/>
            <a:ext cx="2963398" cy="3951198"/>
          </a:xfrm>
          <a:custGeom>
            <a:avLst/>
            <a:gdLst/>
            <a:ahLst/>
            <a:cxnLst/>
            <a:rect r="r" b="b" t="t" l="l"/>
            <a:pathLst>
              <a:path h="3951198" w="2963398">
                <a:moveTo>
                  <a:pt x="0" y="0"/>
                </a:moveTo>
                <a:lnTo>
                  <a:pt x="2963398" y="0"/>
                </a:lnTo>
                <a:lnTo>
                  <a:pt x="2963398" y="3951198"/>
                </a:lnTo>
                <a:lnTo>
                  <a:pt x="0" y="3951198"/>
                </a:lnTo>
                <a:lnTo>
                  <a:pt x="0" y="0"/>
                </a:lnTo>
                <a:close/>
              </a:path>
            </a:pathLst>
          </a:custGeom>
          <a:blipFill>
            <a:blip r:embed="rId5"/>
            <a:stretch>
              <a:fillRect l="0" t="0" r="0" b="0"/>
            </a:stretch>
          </a:blipFill>
        </p:spPr>
      </p:sp>
      <p:sp>
        <p:nvSpPr>
          <p:cNvPr name="Freeform 6" id="6"/>
          <p:cNvSpPr/>
          <p:nvPr/>
        </p:nvSpPr>
        <p:spPr>
          <a:xfrm flipH="false" flipV="false" rot="0">
            <a:off x="13200331" y="1200279"/>
            <a:ext cx="2957416" cy="3943221"/>
          </a:xfrm>
          <a:custGeom>
            <a:avLst/>
            <a:gdLst/>
            <a:ahLst/>
            <a:cxnLst/>
            <a:rect r="r" b="b" t="t" l="l"/>
            <a:pathLst>
              <a:path h="3943221" w="2957416">
                <a:moveTo>
                  <a:pt x="0" y="0"/>
                </a:moveTo>
                <a:lnTo>
                  <a:pt x="2957416" y="0"/>
                </a:lnTo>
                <a:lnTo>
                  <a:pt x="2957416" y="3943221"/>
                </a:lnTo>
                <a:lnTo>
                  <a:pt x="0" y="3943221"/>
                </a:lnTo>
                <a:lnTo>
                  <a:pt x="0" y="0"/>
                </a:lnTo>
                <a:close/>
              </a:path>
            </a:pathLst>
          </a:custGeom>
          <a:blipFill>
            <a:blip r:embed="rId6"/>
            <a:stretch>
              <a:fillRect l="0" t="0" r="0" b="0"/>
            </a:stretch>
          </a:blipFill>
        </p:spPr>
      </p:sp>
      <p:sp>
        <p:nvSpPr>
          <p:cNvPr name="Freeform 7" id="7"/>
          <p:cNvSpPr/>
          <p:nvPr/>
        </p:nvSpPr>
        <p:spPr>
          <a:xfrm flipH="false" flipV="false" rot="0">
            <a:off x="7300293" y="5143500"/>
            <a:ext cx="2957416" cy="3943221"/>
          </a:xfrm>
          <a:custGeom>
            <a:avLst/>
            <a:gdLst/>
            <a:ahLst/>
            <a:cxnLst/>
            <a:rect r="r" b="b" t="t" l="l"/>
            <a:pathLst>
              <a:path h="3943221" w="2957416">
                <a:moveTo>
                  <a:pt x="0" y="0"/>
                </a:moveTo>
                <a:lnTo>
                  <a:pt x="2957416" y="0"/>
                </a:lnTo>
                <a:lnTo>
                  <a:pt x="2957416" y="3943221"/>
                </a:lnTo>
                <a:lnTo>
                  <a:pt x="0" y="3943221"/>
                </a:lnTo>
                <a:lnTo>
                  <a:pt x="0" y="0"/>
                </a:lnTo>
                <a:close/>
              </a:path>
            </a:pathLst>
          </a:custGeom>
          <a:blipFill>
            <a:blip r:embed="rId7"/>
            <a:stretch>
              <a:fillRect l="0" t="0" r="0" b="0"/>
            </a:stretch>
          </a:blipFill>
        </p:spPr>
      </p:sp>
      <p:sp>
        <p:nvSpPr>
          <p:cNvPr name="Freeform 8" id="8"/>
          <p:cNvSpPr/>
          <p:nvPr/>
        </p:nvSpPr>
        <p:spPr>
          <a:xfrm flipH="false" flipV="false" rot="0">
            <a:off x="10257709" y="5143500"/>
            <a:ext cx="2963398" cy="3951198"/>
          </a:xfrm>
          <a:custGeom>
            <a:avLst/>
            <a:gdLst/>
            <a:ahLst/>
            <a:cxnLst/>
            <a:rect r="r" b="b" t="t" l="l"/>
            <a:pathLst>
              <a:path h="3951198" w="2963398">
                <a:moveTo>
                  <a:pt x="0" y="0"/>
                </a:moveTo>
                <a:lnTo>
                  <a:pt x="2963398" y="0"/>
                </a:lnTo>
                <a:lnTo>
                  <a:pt x="2963398" y="3951198"/>
                </a:lnTo>
                <a:lnTo>
                  <a:pt x="0" y="3951198"/>
                </a:lnTo>
                <a:lnTo>
                  <a:pt x="0" y="0"/>
                </a:lnTo>
                <a:close/>
              </a:path>
            </a:pathLst>
          </a:custGeom>
          <a:blipFill>
            <a:blip r:embed="rId8"/>
            <a:stretch>
              <a:fillRect l="0" t="0" r="0" b="0"/>
            </a:stretch>
          </a:blipFill>
        </p:spPr>
      </p:sp>
      <p:sp>
        <p:nvSpPr>
          <p:cNvPr name="Freeform 9" id="9"/>
          <p:cNvSpPr/>
          <p:nvPr/>
        </p:nvSpPr>
        <p:spPr>
          <a:xfrm flipH="false" flipV="false" rot="0">
            <a:off x="13200331" y="5143500"/>
            <a:ext cx="2957416" cy="3943221"/>
          </a:xfrm>
          <a:custGeom>
            <a:avLst/>
            <a:gdLst/>
            <a:ahLst/>
            <a:cxnLst/>
            <a:rect r="r" b="b" t="t" l="l"/>
            <a:pathLst>
              <a:path h="3943221" w="2957416">
                <a:moveTo>
                  <a:pt x="0" y="0"/>
                </a:moveTo>
                <a:lnTo>
                  <a:pt x="2957416" y="0"/>
                </a:lnTo>
                <a:lnTo>
                  <a:pt x="2957416" y="3943221"/>
                </a:lnTo>
                <a:lnTo>
                  <a:pt x="0" y="3943221"/>
                </a:lnTo>
                <a:lnTo>
                  <a:pt x="0" y="0"/>
                </a:lnTo>
                <a:close/>
              </a:path>
            </a:pathLst>
          </a:custGeom>
          <a:blipFill>
            <a:blip r:embed="rId9"/>
            <a:stretch>
              <a:fillRect l="0" t="0" r="0" b="0"/>
            </a:stretch>
          </a:blipFill>
        </p:spPr>
      </p:sp>
      <p:sp>
        <p:nvSpPr>
          <p:cNvPr name="TextBox 10" id="10"/>
          <p:cNvSpPr txBox="true"/>
          <p:nvPr/>
        </p:nvSpPr>
        <p:spPr>
          <a:xfrm rot="0">
            <a:off x="598234" y="327282"/>
            <a:ext cx="7320380" cy="701418"/>
          </a:xfrm>
          <a:prstGeom prst="rect">
            <a:avLst/>
          </a:prstGeom>
        </p:spPr>
        <p:txBody>
          <a:bodyPr anchor="t" rtlCol="false" tIns="0" lIns="0" bIns="0" rIns="0">
            <a:spAutoFit/>
          </a:bodyPr>
          <a:lstStyle/>
          <a:p>
            <a:pPr algn="ctr">
              <a:lnSpc>
                <a:spcPts val="5562"/>
              </a:lnSpc>
              <a:spcBef>
                <a:spcPct val="0"/>
              </a:spcBef>
            </a:pPr>
            <a:r>
              <a:rPr lang="en-US" b="true" sz="3862">
                <a:solidFill>
                  <a:srgbClr val="000000"/>
                </a:solidFill>
                <a:latin typeface="Arimo Bold"/>
                <a:ea typeface="Arimo Bold"/>
                <a:cs typeface="Arimo Bold"/>
                <a:sym typeface="Arimo Bold"/>
              </a:rPr>
              <a:t>线上平台照顾残障群体运动需求</a:t>
            </a:r>
          </a:p>
        </p:txBody>
      </p:sp>
      <p:sp>
        <p:nvSpPr>
          <p:cNvPr name="TextBox 11" id="11"/>
          <p:cNvSpPr txBox="true"/>
          <p:nvPr/>
        </p:nvSpPr>
        <p:spPr>
          <a:xfrm rot="0">
            <a:off x="598234" y="7937064"/>
            <a:ext cx="5733604" cy="2137786"/>
          </a:xfrm>
          <a:prstGeom prst="rect">
            <a:avLst/>
          </a:prstGeom>
        </p:spPr>
        <p:txBody>
          <a:bodyPr anchor="t" rtlCol="false" tIns="0" lIns="0" bIns="0" rIns="0">
            <a:spAutoFit/>
          </a:bodyPr>
          <a:lstStyle/>
          <a:p>
            <a:pPr algn="l">
              <a:lnSpc>
                <a:spcPts val="3402"/>
              </a:lnSpc>
              <a:spcBef>
                <a:spcPct val="0"/>
              </a:spcBef>
            </a:pPr>
            <a:r>
              <a:rPr lang="en-US" b="true" sz="2362">
                <a:solidFill>
                  <a:srgbClr val="000000"/>
                </a:solidFill>
                <a:latin typeface="Arimo Bold"/>
                <a:ea typeface="Arimo Bold"/>
                <a:cs typeface="Arimo Bold"/>
                <a:sym typeface="Arimo Bold"/>
              </a:rPr>
              <a:t>smartplay是一款香港地区的全民运动线上平台，可在上面查询所有当地的运动场所、设施情况、比赛日程，同时我们发现它考虑到了残障群体，在主页的位置就以大分类的形式给于了残障人群运动的选择渠道</a:t>
            </a:r>
          </a:p>
        </p:txBody>
      </p:sp>
      <p:sp>
        <p:nvSpPr>
          <p:cNvPr name="TextBox 12" id="12"/>
          <p:cNvSpPr txBox="true"/>
          <p:nvPr/>
        </p:nvSpPr>
        <p:spPr>
          <a:xfrm rot="0">
            <a:off x="3031788" y="7498538"/>
            <a:ext cx="2838673" cy="343276"/>
          </a:xfrm>
          <a:prstGeom prst="rect">
            <a:avLst/>
          </a:prstGeom>
        </p:spPr>
        <p:txBody>
          <a:bodyPr anchor="t" rtlCol="false" tIns="0" lIns="0" bIns="0" rIns="0">
            <a:spAutoFit/>
          </a:bodyPr>
          <a:lstStyle/>
          <a:p>
            <a:pPr algn="ctr">
              <a:lnSpc>
                <a:spcPts val="2682"/>
              </a:lnSpc>
              <a:spcBef>
                <a:spcPct val="0"/>
              </a:spcBef>
            </a:pPr>
            <a:r>
              <a:rPr lang="en-US" b="true" sz="1862">
                <a:solidFill>
                  <a:srgbClr val="000000"/>
                </a:solidFill>
                <a:latin typeface="Arimo Bold"/>
                <a:ea typeface="Arimo Bold"/>
                <a:cs typeface="Arimo Bold"/>
                <a:sym typeface="Arimo Bold"/>
              </a:rPr>
              <a:t>（随处可见的自助服务机）</a:t>
            </a:r>
          </a:p>
        </p:txBody>
      </p:sp>
      <p:sp>
        <p:nvSpPr>
          <p:cNvPr name="TextBox 13" id="13"/>
          <p:cNvSpPr txBox="true"/>
          <p:nvPr/>
        </p:nvSpPr>
        <p:spPr>
          <a:xfrm rot="0">
            <a:off x="7300293" y="9256623"/>
            <a:ext cx="9273071" cy="676275"/>
          </a:xfrm>
          <a:prstGeom prst="rect">
            <a:avLst/>
          </a:prstGeom>
        </p:spPr>
        <p:txBody>
          <a:bodyPr anchor="t" rtlCol="false" tIns="0" lIns="0" bIns="0" rIns="0">
            <a:spAutoFit/>
          </a:bodyPr>
          <a:lstStyle/>
          <a:p>
            <a:pPr algn="l">
              <a:lnSpc>
                <a:spcPts val="2654"/>
              </a:lnSpc>
              <a:spcBef>
                <a:spcPct val="0"/>
              </a:spcBef>
            </a:pPr>
            <a:r>
              <a:rPr lang="en-US" b="true" sz="2212">
                <a:solidFill>
                  <a:srgbClr val="000000"/>
                </a:solidFill>
                <a:latin typeface="Arimo Bold"/>
                <a:ea typeface="Arimo Bold"/>
                <a:cs typeface="Arimo Bold"/>
                <a:sym typeface="Arimo Bold"/>
              </a:rPr>
              <a:t>可被找到的残障人士活动报名，肢体、听力、视力、精神残障者可以参加球类、游泳、舞蹈、飞镖等培训班或比赛</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15377271" y="-6299202"/>
            <a:ext cx="10906024" cy="10147344"/>
          </a:xfrm>
          <a:custGeom>
            <a:avLst/>
            <a:gdLst/>
            <a:ahLst/>
            <a:cxnLst/>
            <a:rect r="r" b="b" t="t" l="l"/>
            <a:pathLst>
              <a:path h="10147344" w="10906024">
                <a:moveTo>
                  <a:pt x="0" y="0"/>
                </a:moveTo>
                <a:lnTo>
                  <a:pt x="10906023" y="0"/>
                </a:lnTo>
                <a:lnTo>
                  <a:pt x="10906023" y="10147344"/>
                </a:lnTo>
                <a:lnTo>
                  <a:pt x="0" y="10147344"/>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Freeform 25" id="25"/>
          <p:cNvSpPr/>
          <p:nvPr/>
        </p:nvSpPr>
        <p:spPr>
          <a:xfrm flipH="false" flipV="false" rot="0">
            <a:off x="1744923" y="479060"/>
            <a:ext cx="7762903" cy="5819897"/>
          </a:xfrm>
          <a:custGeom>
            <a:avLst/>
            <a:gdLst/>
            <a:ahLst/>
            <a:cxnLst/>
            <a:rect r="r" b="b" t="t" l="l"/>
            <a:pathLst>
              <a:path h="5819897" w="7762903">
                <a:moveTo>
                  <a:pt x="0" y="0"/>
                </a:moveTo>
                <a:lnTo>
                  <a:pt x="7762903" y="0"/>
                </a:lnTo>
                <a:lnTo>
                  <a:pt x="7762903" y="5819897"/>
                </a:lnTo>
                <a:lnTo>
                  <a:pt x="0" y="5819897"/>
                </a:lnTo>
                <a:lnTo>
                  <a:pt x="0" y="0"/>
                </a:lnTo>
                <a:close/>
              </a:path>
            </a:pathLst>
          </a:custGeom>
          <a:blipFill>
            <a:blip r:embed="rId6"/>
            <a:stretch>
              <a:fillRect l="0" t="0" r="0" b="0"/>
            </a:stretch>
          </a:blipFill>
        </p:spPr>
      </p:sp>
      <p:sp>
        <p:nvSpPr>
          <p:cNvPr name="TextBox 26" id="26"/>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27" id="27"/>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28" id="28"/>
          <p:cNvSpPr txBox="true"/>
          <p:nvPr/>
        </p:nvSpPr>
        <p:spPr>
          <a:xfrm rot="0">
            <a:off x="1904732" y="6625103"/>
            <a:ext cx="7944073" cy="2095433"/>
          </a:xfrm>
          <a:prstGeom prst="rect">
            <a:avLst/>
          </a:prstGeom>
        </p:spPr>
        <p:txBody>
          <a:bodyPr anchor="t" rtlCol="false" tIns="0" lIns="0" bIns="0" rIns="0">
            <a:spAutoFit/>
          </a:bodyPr>
          <a:lstStyle/>
          <a:p>
            <a:pPr algn="l">
              <a:lnSpc>
                <a:spcPts val="4135"/>
              </a:lnSpc>
              <a:spcBef>
                <a:spcPct val="0"/>
              </a:spcBef>
            </a:pPr>
            <a:r>
              <a:rPr lang="en-US" b="true" sz="2871">
                <a:solidFill>
                  <a:srgbClr val="000000"/>
                </a:solidFill>
                <a:latin typeface="Arimo Bold"/>
                <a:ea typeface="Arimo Bold"/>
                <a:cs typeface="Arimo Bold"/>
                <a:sym typeface="Arimo Bold"/>
              </a:rPr>
              <a:t>九龙公园的球员们表示</a:t>
            </a:r>
            <a:r>
              <a:rPr lang="en-US" b="true" sz="2871">
                <a:solidFill>
                  <a:srgbClr val="CB6CE6"/>
                </a:solidFill>
                <a:latin typeface="Arimo Bold"/>
                <a:ea typeface="Arimo Bold"/>
                <a:cs typeface="Arimo Bold"/>
                <a:sym typeface="Arimo Bold"/>
              </a:rPr>
              <a:t>几乎没见过</a:t>
            </a:r>
            <a:r>
              <a:rPr lang="en-US" b="true" sz="2871">
                <a:solidFill>
                  <a:srgbClr val="000000"/>
                </a:solidFill>
                <a:latin typeface="Arimo Bold"/>
                <a:ea typeface="Arimo Bold"/>
                <a:cs typeface="Arimo Bold"/>
                <a:sym typeface="Arimo Bold"/>
              </a:rPr>
              <a:t>残障人士参与足球，足球运动</a:t>
            </a:r>
            <a:r>
              <a:rPr lang="en-US" b="true" sz="2871">
                <a:solidFill>
                  <a:srgbClr val="CB6CE6"/>
                </a:solidFill>
                <a:latin typeface="Arimo Bold"/>
                <a:ea typeface="Arimo Bold"/>
                <a:cs typeface="Arimo Bold"/>
                <a:sym typeface="Arimo Bold"/>
              </a:rPr>
              <a:t>冲撞性强</a:t>
            </a:r>
            <a:r>
              <a:rPr lang="en-US" b="true" sz="2871">
                <a:solidFill>
                  <a:srgbClr val="000000"/>
                </a:solidFill>
                <a:latin typeface="Arimo Bold"/>
                <a:ea typeface="Arimo Bold"/>
                <a:cs typeface="Arimo Bold"/>
                <a:sym typeface="Arimo Bold"/>
              </a:rPr>
              <a:t>，健全人士也不倾向于和残障人士一起踢球。表示当前</a:t>
            </a:r>
            <a:r>
              <a:rPr lang="en-US" b="true" sz="2871">
                <a:solidFill>
                  <a:srgbClr val="CB6CE6"/>
                </a:solidFill>
                <a:latin typeface="Arimo Bold"/>
                <a:ea typeface="Arimo Bold"/>
                <a:cs typeface="Arimo Bold"/>
                <a:sym typeface="Arimo Bold"/>
              </a:rPr>
              <a:t>雨季路面过湿</a:t>
            </a:r>
            <a:r>
              <a:rPr lang="en-US" b="true" sz="2871">
                <a:solidFill>
                  <a:srgbClr val="000000"/>
                </a:solidFill>
                <a:latin typeface="Arimo Bold"/>
                <a:ea typeface="Arimo Bold"/>
                <a:cs typeface="Arimo Bold"/>
                <a:sym typeface="Arimo Bold"/>
              </a:rPr>
              <a:t>并且香港人自己</a:t>
            </a:r>
            <a:r>
              <a:rPr lang="en-US" b="true" sz="2871">
                <a:solidFill>
                  <a:srgbClr val="CB6CE6"/>
                </a:solidFill>
                <a:latin typeface="Arimo Bold"/>
                <a:ea typeface="Arimo Bold"/>
                <a:cs typeface="Arimo Bold"/>
                <a:sym typeface="Arimo Bold"/>
              </a:rPr>
              <a:t> 对足球兴趣也不高</a:t>
            </a:r>
            <a:r>
              <a:rPr lang="en-US" b="true" sz="2871">
                <a:solidFill>
                  <a:srgbClr val="000000"/>
                </a:solidFill>
                <a:latin typeface="Arimo Bold"/>
                <a:ea typeface="Arimo Bold"/>
                <a:cs typeface="Arimo Bold"/>
                <a:sym typeface="Arimo Bold"/>
              </a:rPr>
              <a:t>。</a:t>
            </a:r>
          </a:p>
        </p:txBody>
      </p:sp>
      <p:sp>
        <p:nvSpPr>
          <p:cNvPr name="Freeform 29" id="29"/>
          <p:cNvSpPr/>
          <p:nvPr/>
        </p:nvSpPr>
        <p:spPr>
          <a:xfrm flipH="false" flipV="false" rot="0">
            <a:off x="10614198" y="576841"/>
            <a:ext cx="5670747" cy="5051919"/>
          </a:xfrm>
          <a:custGeom>
            <a:avLst/>
            <a:gdLst/>
            <a:ahLst/>
            <a:cxnLst/>
            <a:rect r="r" b="b" t="t" l="l"/>
            <a:pathLst>
              <a:path h="5051919" w="5670747">
                <a:moveTo>
                  <a:pt x="0" y="0"/>
                </a:moveTo>
                <a:lnTo>
                  <a:pt x="5670747" y="0"/>
                </a:lnTo>
                <a:lnTo>
                  <a:pt x="5670747" y="5051919"/>
                </a:lnTo>
                <a:lnTo>
                  <a:pt x="0" y="5051919"/>
                </a:lnTo>
                <a:lnTo>
                  <a:pt x="0" y="0"/>
                </a:lnTo>
                <a:close/>
              </a:path>
            </a:pathLst>
          </a:custGeom>
          <a:blipFill>
            <a:blip r:embed="rId7"/>
            <a:stretch>
              <a:fillRect l="-14863" t="-9213" r="-14863" b="0"/>
            </a:stretch>
          </a:blipFill>
        </p:spPr>
      </p:sp>
      <p:sp>
        <p:nvSpPr>
          <p:cNvPr name="TextBox 30" id="30"/>
          <p:cNvSpPr txBox="true"/>
          <p:nvPr/>
        </p:nvSpPr>
        <p:spPr>
          <a:xfrm rot="0">
            <a:off x="10024118" y="5920253"/>
            <a:ext cx="6667955" cy="876300"/>
          </a:xfrm>
          <a:prstGeom prst="rect">
            <a:avLst/>
          </a:prstGeom>
        </p:spPr>
        <p:txBody>
          <a:bodyPr anchor="t" rtlCol="false" tIns="0" lIns="0" bIns="0" rIns="0">
            <a:spAutoFit/>
          </a:bodyPr>
          <a:lstStyle/>
          <a:p>
            <a:pPr algn="l">
              <a:lnSpc>
                <a:spcPts val="3444"/>
              </a:lnSpc>
              <a:spcBef>
                <a:spcPct val="0"/>
              </a:spcBef>
            </a:pPr>
            <a:r>
              <a:rPr lang="en-US" b="true" sz="2870">
                <a:solidFill>
                  <a:srgbClr val="000000"/>
                </a:solidFill>
                <a:latin typeface="Arimo Bold"/>
                <a:ea typeface="Arimo Bold"/>
                <a:cs typeface="Arimo Bold"/>
                <a:sym typeface="Arimo Bold"/>
              </a:rPr>
              <a:t>我们去了九龙公园的体育馆，游泳池边上不让去，但是地上有水可能需要注意防滑</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Freeform 25" id="25"/>
          <p:cNvSpPr/>
          <p:nvPr/>
        </p:nvSpPr>
        <p:spPr>
          <a:xfrm flipH="false" flipV="false" rot="0">
            <a:off x="1633072" y="0"/>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6"/>
            <a:stretch>
              <a:fillRect l="0" t="0" r="0" b="0"/>
            </a:stretch>
          </a:blipFill>
        </p:spPr>
      </p:sp>
      <p:sp>
        <p:nvSpPr>
          <p:cNvPr name="Freeform 26" id="26"/>
          <p:cNvSpPr/>
          <p:nvPr/>
        </p:nvSpPr>
        <p:spPr>
          <a:xfrm flipH="false" flipV="false" rot="0">
            <a:off x="9813041" y="-8848"/>
            <a:ext cx="3864261" cy="5152348"/>
          </a:xfrm>
          <a:custGeom>
            <a:avLst/>
            <a:gdLst/>
            <a:ahLst/>
            <a:cxnLst/>
            <a:rect r="r" b="b" t="t" l="l"/>
            <a:pathLst>
              <a:path h="5152348" w="3864261">
                <a:moveTo>
                  <a:pt x="0" y="0"/>
                </a:moveTo>
                <a:lnTo>
                  <a:pt x="3864261" y="0"/>
                </a:lnTo>
                <a:lnTo>
                  <a:pt x="3864261" y="5152348"/>
                </a:lnTo>
                <a:lnTo>
                  <a:pt x="0" y="5152348"/>
                </a:lnTo>
                <a:lnTo>
                  <a:pt x="0" y="0"/>
                </a:lnTo>
                <a:close/>
              </a:path>
            </a:pathLst>
          </a:custGeom>
          <a:blipFill>
            <a:blip r:embed="rId7"/>
            <a:stretch>
              <a:fillRect l="0" t="0" r="0" b="0"/>
            </a:stretch>
          </a:blipFill>
        </p:spPr>
      </p:sp>
      <p:sp>
        <p:nvSpPr>
          <p:cNvPr name="Freeform 27" id="27"/>
          <p:cNvSpPr/>
          <p:nvPr/>
        </p:nvSpPr>
        <p:spPr>
          <a:xfrm flipH="false" flipV="false" rot="0">
            <a:off x="12434281" y="3901851"/>
            <a:ext cx="3586212" cy="4781616"/>
          </a:xfrm>
          <a:custGeom>
            <a:avLst/>
            <a:gdLst/>
            <a:ahLst/>
            <a:cxnLst/>
            <a:rect r="r" b="b" t="t" l="l"/>
            <a:pathLst>
              <a:path h="4781616" w="3586212">
                <a:moveTo>
                  <a:pt x="0" y="0"/>
                </a:moveTo>
                <a:lnTo>
                  <a:pt x="3586212" y="0"/>
                </a:lnTo>
                <a:lnTo>
                  <a:pt x="3586212" y="4781616"/>
                </a:lnTo>
                <a:lnTo>
                  <a:pt x="0" y="4781616"/>
                </a:lnTo>
                <a:lnTo>
                  <a:pt x="0" y="0"/>
                </a:lnTo>
                <a:close/>
              </a:path>
            </a:pathLst>
          </a:custGeom>
          <a:blipFill>
            <a:blip r:embed="rId8"/>
            <a:stretch>
              <a:fillRect l="0" t="0" r="0" b="0"/>
            </a:stretch>
          </a:blipFill>
        </p:spPr>
      </p:sp>
      <p:sp>
        <p:nvSpPr>
          <p:cNvPr name="TextBox 28" id="28"/>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29" id="29"/>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633072" y="6132936"/>
            <a:ext cx="7510928" cy="2550531"/>
          </a:xfrm>
          <a:prstGeom prst="rect">
            <a:avLst/>
          </a:prstGeom>
        </p:spPr>
        <p:txBody>
          <a:bodyPr anchor="t" rtlCol="false" tIns="0" lIns="0" bIns="0" rIns="0">
            <a:spAutoFit/>
          </a:bodyPr>
          <a:lstStyle/>
          <a:p>
            <a:pPr algn="l">
              <a:lnSpc>
                <a:spcPts val="5052"/>
              </a:lnSpc>
              <a:spcBef>
                <a:spcPct val="0"/>
              </a:spcBef>
            </a:pPr>
            <a:r>
              <a:rPr lang="en-US" b="true" sz="3508">
                <a:solidFill>
                  <a:srgbClr val="000000"/>
                </a:solidFill>
                <a:latin typeface="Arimo Bold"/>
                <a:ea typeface="Arimo Bold"/>
                <a:cs typeface="Arimo Bold"/>
                <a:sym typeface="Arimo Bold"/>
              </a:rPr>
              <a:t>我们去了香港大学何鸿燊体育馆，里面有网球场，足球场，没有特殊的无障碍服务，做什么运动完全取决于残障程度，有时会有残障人群来运动</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8"/>
            </a:stretch>
          </a:blipFill>
        </p:spPr>
      </p:sp>
      <p:sp>
        <p:nvSpPr>
          <p:cNvPr name="Freeform 3" id="3"/>
          <p:cNvSpPr/>
          <p:nvPr/>
        </p:nvSpPr>
        <p:spPr>
          <a:xfrm flipH="false" flipV="false" rot="0">
            <a:off x="622383" y="1725653"/>
            <a:ext cx="5930265" cy="4447699"/>
          </a:xfrm>
          <a:custGeom>
            <a:avLst/>
            <a:gdLst/>
            <a:ahLst/>
            <a:cxnLst/>
            <a:rect r="r" b="b" t="t" l="l"/>
            <a:pathLst>
              <a:path h="4447699" w="5930265">
                <a:moveTo>
                  <a:pt x="0" y="0"/>
                </a:moveTo>
                <a:lnTo>
                  <a:pt x="5930265" y="0"/>
                </a:lnTo>
                <a:lnTo>
                  <a:pt x="5930265" y="4447699"/>
                </a:lnTo>
                <a:lnTo>
                  <a:pt x="0" y="4447699"/>
                </a:lnTo>
                <a:lnTo>
                  <a:pt x="0" y="0"/>
                </a:lnTo>
                <a:close/>
              </a:path>
            </a:pathLst>
          </a:custGeom>
          <a:blipFill>
            <a:blip r:embed="rId3"/>
            <a:stretch>
              <a:fillRect l="0" t="0" r="0" b="0"/>
            </a:stretch>
          </a:blipFill>
        </p:spPr>
      </p:sp>
      <p:sp>
        <p:nvSpPr>
          <p:cNvPr name="Freeform 4" id="4"/>
          <p:cNvSpPr/>
          <p:nvPr/>
        </p:nvSpPr>
        <p:spPr>
          <a:xfrm flipH="false" flipV="false" rot="0">
            <a:off x="6900236" y="1028700"/>
            <a:ext cx="4478003" cy="5970671"/>
          </a:xfrm>
          <a:custGeom>
            <a:avLst/>
            <a:gdLst/>
            <a:ahLst/>
            <a:cxnLst/>
            <a:rect r="r" b="b" t="t" l="l"/>
            <a:pathLst>
              <a:path h="5970671" w="4478003">
                <a:moveTo>
                  <a:pt x="0" y="0"/>
                </a:moveTo>
                <a:lnTo>
                  <a:pt x="4478003" y="0"/>
                </a:lnTo>
                <a:lnTo>
                  <a:pt x="4478003" y="5970671"/>
                </a:lnTo>
                <a:lnTo>
                  <a:pt x="0" y="5970671"/>
                </a:lnTo>
                <a:lnTo>
                  <a:pt x="0" y="0"/>
                </a:lnTo>
                <a:close/>
              </a:path>
            </a:pathLst>
          </a:custGeom>
          <a:blipFill>
            <a:blip r:embed="rId4"/>
            <a:stretch>
              <a:fillRect l="0" t="0" r="0" b="0"/>
            </a:stretch>
          </a:blipFill>
        </p:spPr>
      </p:sp>
      <p:sp>
        <p:nvSpPr>
          <p:cNvPr name="Freeform 5" id="5"/>
          <p:cNvSpPr/>
          <p:nvPr/>
        </p:nvSpPr>
        <p:spPr>
          <a:xfrm flipH="false" flipV="false" rot="0">
            <a:off x="11721139" y="2818407"/>
            <a:ext cx="5574619" cy="4180964"/>
          </a:xfrm>
          <a:custGeom>
            <a:avLst/>
            <a:gdLst/>
            <a:ahLst/>
            <a:cxnLst/>
            <a:rect r="r" b="b" t="t" l="l"/>
            <a:pathLst>
              <a:path h="4180964" w="5574619">
                <a:moveTo>
                  <a:pt x="0" y="0"/>
                </a:moveTo>
                <a:lnTo>
                  <a:pt x="5574619" y="0"/>
                </a:lnTo>
                <a:lnTo>
                  <a:pt x="5574619" y="4180964"/>
                </a:lnTo>
                <a:lnTo>
                  <a:pt x="0" y="4180964"/>
                </a:lnTo>
                <a:lnTo>
                  <a:pt x="0" y="0"/>
                </a:lnTo>
                <a:close/>
              </a:path>
            </a:pathLst>
          </a:custGeom>
          <a:blipFill>
            <a:blip r:embed="rId5"/>
            <a:stretch>
              <a:fillRect l="0" t="0" r="0" b="0"/>
            </a:stretch>
          </a:blipFill>
        </p:spPr>
      </p:sp>
      <p:sp>
        <p:nvSpPr>
          <p:cNvPr name="TextBox 6" id="6"/>
          <p:cNvSpPr txBox="true"/>
          <p:nvPr/>
        </p:nvSpPr>
        <p:spPr>
          <a:xfrm rot="0">
            <a:off x="9139238" y="5019675"/>
            <a:ext cx="9525" cy="504825"/>
          </a:xfrm>
          <a:prstGeom prst="rect">
            <a:avLst/>
          </a:prstGeom>
        </p:spPr>
        <p:txBody>
          <a:bodyPr anchor="t" rtlCol="false" tIns="0" lIns="0" bIns="0" rIns="0">
            <a:spAutoFit/>
          </a:bodyPr>
          <a:lstStyle/>
          <a:p>
            <a:pPr algn="ctr">
              <a:lnSpc>
                <a:spcPts val="3854"/>
              </a:lnSpc>
              <a:spcBef>
                <a:spcPct val="0"/>
              </a:spcBef>
            </a:pPr>
          </a:p>
        </p:txBody>
      </p:sp>
      <p:sp>
        <p:nvSpPr>
          <p:cNvPr name="TextBox 7" id="7"/>
          <p:cNvSpPr txBox="true"/>
          <p:nvPr/>
        </p:nvSpPr>
        <p:spPr>
          <a:xfrm rot="0">
            <a:off x="813571" y="8038956"/>
            <a:ext cx="11942451" cy="857250"/>
          </a:xfrm>
          <a:prstGeom prst="rect">
            <a:avLst/>
          </a:prstGeom>
        </p:spPr>
        <p:txBody>
          <a:bodyPr anchor="t" rtlCol="false" tIns="0" lIns="0" bIns="0" rIns="0">
            <a:spAutoFit/>
          </a:bodyPr>
          <a:lstStyle/>
          <a:p>
            <a:pPr algn="l">
              <a:lnSpc>
                <a:spcPts val="3359"/>
              </a:lnSpc>
              <a:spcBef>
                <a:spcPct val="0"/>
              </a:spcBef>
            </a:pPr>
            <a:r>
              <a:rPr lang="en-US" b="true" sz="2799">
                <a:solidFill>
                  <a:srgbClr val="000000"/>
                </a:solidFill>
                <a:latin typeface="Arimo Bold"/>
                <a:ea typeface="Arimo Bold"/>
                <a:cs typeface="Arimo Bold"/>
                <a:sym typeface="Arimo Bold"/>
              </a:rPr>
              <a:t>去了JUST CLIMB攀岩馆，那里的教练没有训练过障碍群体，会用激光笔指示学员，但是有盲人玩这个项目，我们了解到一些店面会有专门的教练</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grpSp>
        <p:nvGrpSpPr>
          <p:cNvPr name="Group 3" id="3"/>
          <p:cNvGrpSpPr/>
          <p:nvPr/>
        </p:nvGrpSpPr>
        <p:grpSpPr>
          <a:xfrm rot="0">
            <a:off x="6602509" y="3179312"/>
            <a:ext cx="5177245" cy="729924"/>
            <a:chOff x="0" y="0"/>
            <a:chExt cx="1363554" cy="192243"/>
          </a:xfrm>
        </p:grpSpPr>
        <p:sp>
          <p:nvSpPr>
            <p:cNvPr name="Freeform 4" id="4"/>
            <p:cNvSpPr/>
            <p:nvPr/>
          </p:nvSpPr>
          <p:spPr>
            <a:xfrm flipH="false" flipV="false" rot="0">
              <a:off x="0" y="0"/>
              <a:ext cx="1363554" cy="192243"/>
            </a:xfrm>
            <a:custGeom>
              <a:avLst/>
              <a:gdLst/>
              <a:ahLst/>
              <a:cxnLst/>
              <a:rect r="r" b="b" t="t" l="l"/>
              <a:pathLst>
                <a:path h="192243" w="1363554">
                  <a:moveTo>
                    <a:pt x="19440" y="0"/>
                  </a:moveTo>
                  <a:lnTo>
                    <a:pt x="1344114" y="0"/>
                  </a:lnTo>
                  <a:cubicBezTo>
                    <a:pt x="1349270" y="0"/>
                    <a:pt x="1354215" y="2048"/>
                    <a:pt x="1357860" y="5694"/>
                  </a:cubicBezTo>
                  <a:cubicBezTo>
                    <a:pt x="1361506" y="9339"/>
                    <a:pt x="1363554" y="14284"/>
                    <a:pt x="1363554" y="19440"/>
                  </a:cubicBezTo>
                  <a:lnTo>
                    <a:pt x="1363554" y="172804"/>
                  </a:lnTo>
                  <a:cubicBezTo>
                    <a:pt x="1363554" y="177959"/>
                    <a:pt x="1361506" y="182904"/>
                    <a:pt x="1357860" y="186550"/>
                  </a:cubicBezTo>
                  <a:cubicBezTo>
                    <a:pt x="1354215" y="190195"/>
                    <a:pt x="1349270" y="192243"/>
                    <a:pt x="1344114" y="192243"/>
                  </a:cubicBezTo>
                  <a:lnTo>
                    <a:pt x="19440" y="192243"/>
                  </a:lnTo>
                  <a:cubicBezTo>
                    <a:pt x="14284" y="192243"/>
                    <a:pt x="9339" y="190195"/>
                    <a:pt x="5694" y="186550"/>
                  </a:cubicBezTo>
                  <a:cubicBezTo>
                    <a:pt x="2048" y="182904"/>
                    <a:pt x="0" y="177959"/>
                    <a:pt x="0" y="172804"/>
                  </a:cubicBezTo>
                  <a:lnTo>
                    <a:pt x="0" y="19440"/>
                  </a:lnTo>
                  <a:cubicBezTo>
                    <a:pt x="0" y="14284"/>
                    <a:pt x="2048" y="9339"/>
                    <a:pt x="5694" y="5694"/>
                  </a:cubicBezTo>
                  <a:cubicBezTo>
                    <a:pt x="9339" y="2048"/>
                    <a:pt x="14284" y="0"/>
                    <a:pt x="19440" y="0"/>
                  </a:cubicBez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19050"/>
              <a:ext cx="1363554" cy="211293"/>
            </a:xfrm>
            <a:prstGeom prst="rect">
              <a:avLst/>
            </a:prstGeom>
          </p:spPr>
          <p:txBody>
            <a:bodyPr anchor="ctr" rtlCol="false" tIns="50800" lIns="50800" bIns="50800" rIns="50800"/>
            <a:lstStyle/>
            <a:p>
              <a:pPr algn="ctr">
                <a:lnSpc>
                  <a:spcPts val="1633"/>
                </a:lnSpc>
              </a:pPr>
            </a:p>
          </p:txBody>
        </p:sp>
      </p:grpSp>
      <p:sp>
        <p:nvSpPr>
          <p:cNvPr name="TextBox 6" id="6"/>
          <p:cNvSpPr txBox="true"/>
          <p:nvPr/>
        </p:nvSpPr>
        <p:spPr>
          <a:xfrm rot="0">
            <a:off x="8287680" y="3229632"/>
            <a:ext cx="1806903" cy="562610"/>
          </a:xfrm>
          <a:prstGeom prst="rect">
            <a:avLst/>
          </a:prstGeom>
        </p:spPr>
        <p:txBody>
          <a:bodyPr anchor="t" rtlCol="false" tIns="0" lIns="0" bIns="0" rIns="0">
            <a:spAutoFit/>
          </a:bodyPr>
          <a:lstStyle/>
          <a:p>
            <a:pPr algn="ctr">
              <a:lnSpc>
                <a:spcPts val="3950"/>
              </a:lnSpc>
            </a:pPr>
            <a:r>
              <a:rPr lang="en-US" sz="3291">
                <a:solidFill>
                  <a:srgbClr val="000000"/>
                </a:solidFill>
                <a:latin typeface="Arial MT Pro"/>
                <a:ea typeface="Arial MT Pro"/>
                <a:cs typeface="Arial MT Pro"/>
                <a:sym typeface="Arial MT Pro"/>
              </a:rPr>
              <a:t>PART 04</a:t>
            </a:r>
          </a:p>
        </p:txBody>
      </p:sp>
      <p:sp>
        <p:nvSpPr>
          <p:cNvPr name="Freeform 7" id="7"/>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8" id="8"/>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11" id="11"/>
          <p:cNvGrpSpPr/>
          <p:nvPr/>
        </p:nvGrpSpPr>
        <p:grpSpPr>
          <a:xfrm rot="0">
            <a:off x="931641" y="8814940"/>
            <a:ext cx="973091" cy="592542"/>
            <a:chOff x="0" y="0"/>
            <a:chExt cx="1297455" cy="790056"/>
          </a:xfrm>
        </p:grpSpPr>
        <p:grpSp>
          <p:nvGrpSpPr>
            <p:cNvPr name="Group 12" id="12"/>
            <p:cNvGrpSpPr/>
            <p:nvPr/>
          </p:nvGrpSpPr>
          <p:grpSpPr>
            <a:xfrm rot="0">
              <a:off x="0" y="251932"/>
              <a:ext cx="1297455" cy="538123"/>
              <a:chOff x="0" y="0"/>
              <a:chExt cx="812800" cy="337111"/>
            </a:xfrm>
          </p:grpSpPr>
          <p:sp>
            <p:nvSpPr>
              <p:cNvPr name="Freeform 13" id="13"/>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4" id="14"/>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5" id="15"/>
            <p:cNvGrpSpPr/>
            <p:nvPr/>
          </p:nvGrpSpPr>
          <p:grpSpPr>
            <a:xfrm rot="0">
              <a:off x="0" y="0"/>
              <a:ext cx="1297455" cy="538123"/>
              <a:chOff x="0" y="0"/>
              <a:chExt cx="812800" cy="337111"/>
            </a:xfrm>
          </p:grpSpPr>
          <p:sp>
            <p:nvSpPr>
              <p:cNvPr name="Freeform 16" id="16"/>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7" id="17"/>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8" id="18"/>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6687904" y="8683467"/>
            <a:ext cx="571396" cy="219224"/>
            <a:chOff x="0" y="0"/>
            <a:chExt cx="761861" cy="292299"/>
          </a:xfrm>
        </p:grpSpPr>
        <p:grpSp>
          <p:nvGrpSpPr>
            <p:cNvPr name="Group 20" id="20"/>
            <p:cNvGrpSpPr/>
            <p:nvPr/>
          </p:nvGrpSpPr>
          <p:grpSpPr>
            <a:xfrm rot="5400000">
              <a:off x="-18269" y="18269"/>
              <a:ext cx="292299" cy="255762"/>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2" id="22"/>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3" id="23"/>
            <p:cNvGrpSpPr/>
            <p:nvPr/>
          </p:nvGrpSpPr>
          <p:grpSpPr>
            <a:xfrm rot="5400000">
              <a:off x="232069" y="18269"/>
              <a:ext cx="292299" cy="255762"/>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5" id="25"/>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5400000">
              <a:off x="487831" y="18269"/>
              <a:ext cx="292299" cy="255762"/>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8" id="2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TextBox 29" id="29"/>
          <p:cNvSpPr txBox="true"/>
          <p:nvPr/>
        </p:nvSpPr>
        <p:spPr>
          <a:xfrm rot="0">
            <a:off x="4972640" y="3994961"/>
            <a:ext cx="8342719" cy="1789450"/>
          </a:xfrm>
          <a:prstGeom prst="rect">
            <a:avLst/>
          </a:prstGeom>
        </p:spPr>
        <p:txBody>
          <a:bodyPr anchor="t" rtlCol="false" tIns="0" lIns="0" bIns="0" rIns="0">
            <a:spAutoFit/>
          </a:bodyPr>
          <a:lstStyle/>
          <a:p>
            <a:pPr algn="ctr" marL="0" indent="0" lvl="0">
              <a:lnSpc>
                <a:spcPts val="14708"/>
              </a:lnSpc>
              <a:spcBef>
                <a:spcPct val="0"/>
              </a:spcBef>
            </a:pPr>
            <a:r>
              <a:rPr lang="en-US" sz="10213" spc="1409">
                <a:solidFill>
                  <a:srgbClr val="000000"/>
                </a:solidFill>
                <a:latin typeface="字由文艺黑"/>
                <a:ea typeface="字由文艺黑"/>
                <a:cs typeface="字由文艺黑"/>
                <a:sym typeface="字由文艺黑"/>
              </a:rPr>
              <a:t>解决方案</a:t>
            </a:r>
          </a:p>
        </p:txBody>
      </p:sp>
      <p:sp>
        <p:nvSpPr>
          <p:cNvPr name="TextBox 30" id="30"/>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1" id="31"/>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2" id="32"/>
          <p:cNvSpPr txBox="true"/>
          <p:nvPr/>
        </p:nvSpPr>
        <p:spPr>
          <a:xfrm rot="0">
            <a:off x="5674268" y="6046079"/>
            <a:ext cx="6759982" cy="438151"/>
          </a:xfrm>
          <a:prstGeom prst="rect">
            <a:avLst/>
          </a:prstGeom>
        </p:spPr>
        <p:txBody>
          <a:bodyPr anchor="t" rtlCol="false" tIns="0" lIns="0" bIns="0" rIns="0">
            <a:spAutoFit/>
          </a:bodyPr>
          <a:lstStyle/>
          <a:p>
            <a:pPr algn="ctr">
              <a:lnSpc>
                <a:spcPts val="3599"/>
              </a:lnSpc>
            </a:pPr>
            <a:r>
              <a:rPr lang="en-US" sz="2499">
                <a:solidFill>
                  <a:srgbClr val="000000"/>
                </a:solidFill>
                <a:latin typeface="Arimo"/>
                <a:ea typeface="Arimo"/>
                <a:cs typeface="Arimo"/>
                <a:sym typeface="Arimo"/>
              </a:rPr>
              <a:t>放手去做吧</a:t>
            </a:r>
          </a:p>
        </p:txBody>
      </p:sp>
      <p:grpSp>
        <p:nvGrpSpPr>
          <p:cNvPr name="Group 33" id="33"/>
          <p:cNvGrpSpPr/>
          <p:nvPr/>
        </p:nvGrpSpPr>
        <p:grpSpPr>
          <a:xfrm rot="0">
            <a:off x="16537754" y="1028700"/>
            <a:ext cx="542064" cy="542064"/>
            <a:chOff x="0" y="0"/>
            <a:chExt cx="722752" cy="722752"/>
          </a:xfrm>
        </p:grpSpPr>
        <p:grpSp>
          <p:nvGrpSpPr>
            <p:cNvPr name="Group 34" id="34"/>
            <p:cNvGrpSpPr/>
            <p:nvPr/>
          </p:nvGrpSpPr>
          <p:grpSpPr>
            <a:xfrm rot="0">
              <a:off x="0" y="0"/>
              <a:ext cx="722752" cy="72275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7" id="37"/>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8" id="38"/>
          <p:cNvGrpSpPr/>
          <p:nvPr/>
        </p:nvGrpSpPr>
        <p:grpSpPr>
          <a:xfrm rot="0">
            <a:off x="15783728" y="1028700"/>
            <a:ext cx="542064" cy="542064"/>
            <a:chOff x="0" y="0"/>
            <a:chExt cx="722752" cy="722752"/>
          </a:xfrm>
        </p:grpSpPr>
        <p:grpSp>
          <p:nvGrpSpPr>
            <p:cNvPr name="Group 39" id="39"/>
            <p:cNvGrpSpPr/>
            <p:nvPr/>
          </p:nvGrpSpPr>
          <p:grpSpPr>
            <a:xfrm rot="0">
              <a:off x="0" y="0"/>
              <a:ext cx="722752" cy="72275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42" id="42"/>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362877"/>
            <a:ext cx="7547722" cy="1453590"/>
            <a:chOff x="0" y="0"/>
            <a:chExt cx="1987877" cy="382838"/>
          </a:xfrm>
        </p:grpSpPr>
        <p:sp>
          <p:nvSpPr>
            <p:cNvPr name="Freeform 26" id="26"/>
            <p:cNvSpPr/>
            <p:nvPr/>
          </p:nvSpPr>
          <p:spPr>
            <a:xfrm flipH="false" flipV="false" rot="0">
              <a:off x="0" y="0"/>
              <a:ext cx="1987877" cy="382838"/>
            </a:xfrm>
            <a:custGeom>
              <a:avLst/>
              <a:gdLst/>
              <a:ahLst/>
              <a:cxnLst/>
              <a:rect r="r" b="b" t="t" l="l"/>
              <a:pathLst>
                <a:path h="382838" w="1987877">
                  <a:moveTo>
                    <a:pt x="13334" y="0"/>
                  </a:moveTo>
                  <a:lnTo>
                    <a:pt x="1974543" y="0"/>
                  </a:lnTo>
                  <a:cubicBezTo>
                    <a:pt x="1981908" y="0"/>
                    <a:pt x="1987877" y="5970"/>
                    <a:pt x="1987877" y="13334"/>
                  </a:cubicBezTo>
                  <a:lnTo>
                    <a:pt x="1987877" y="369504"/>
                  </a:lnTo>
                  <a:cubicBezTo>
                    <a:pt x="1987877" y="373040"/>
                    <a:pt x="1986473" y="376432"/>
                    <a:pt x="1983972" y="378933"/>
                  </a:cubicBezTo>
                  <a:cubicBezTo>
                    <a:pt x="1981471" y="381434"/>
                    <a:pt x="1978079" y="382838"/>
                    <a:pt x="1974543" y="382838"/>
                  </a:cubicBezTo>
                  <a:lnTo>
                    <a:pt x="13334" y="382838"/>
                  </a:lnTo>
                  <a:cubicBezTo>
                    <a:pt x="9798" y="382838"/>
                    <a:pt x="6406" y="381434"/>
                    <a:pt x="3906" y="378933"/>
                  </a:cubicBezTo>
                  <a:cubicBezTo>
                    <a:pt x="1405" y="376432"/>
                    <a:pt x="0" y="373040"/>
                    <a:pt x="0" y="369504"/>
                  </a:cubicBezTo>
                  <a:lnTo>
                    <a:pt x="0" y="13334"/>
                  </a:lnTo>
                  <a:cubicBezTo>
                    <a:pt x="0" y="9798"/>
                    <a:pt x="1405" y="6406"/>
                    <a:pt x="3906" y="3906"/>
                  </a:cubicBezTo>
                  <a:cubicBezTo>
                    <a:pt x="6406" y="1405"/>
                    <a:pt x="9798" y="0"/>
                    <a:pt x="13334"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987877" cy="411413"/>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运动无障碍倡导理念</a:t>
              </a:r>
            </a:p>
          </p:txBody>
        </p:sp>
      </p:grpSp>
      <p:sp>
        <p:nvSpPr>
          <p:cNvPr name="TextBox 28" id="28"/>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29" id="29"/>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904732" y="2114170"/>
            <a:ext cx="14783172" cy="7067930"/>
          </a:xfrm>
          <a:prstGeom prst="rect">
            <a:avLst/>
          </a:prstGeom>
        </p:spPr>
        <p:txBody>
          <a:bodyPr anchor="t" rtlCol="false" tIns="0" lIns="0" bIns="0" rIns="0">
            <a:spAutoFit/>
          </a:bodyPr>
          <a:lstStyle/>
          <a:p>
            <a:pPr algn="l">
              <a:lnSpc>
                <a:spcPts val="4032"/>
              </a:lnSpc>
            </a:pPr>
            <a:r>
              <a:rPr lang="en-US" sz="2800" b="true">
                <a:solidFill>
                  <a:srgbClr val="000000"/>
                </a:solidFill>
                <a:latin typeface="Arimo Bold"/>
                <a:ea typeface="Arimo Bold"/>
                <a:cs typeface="Arimo Bold"/>
                <a:sym typeface="Arimo Bold"/>
              </a:rPr>
              <a:t>我们提出希望从以下3个方面“改造”现有运动，让更多残障人士可以参与进来，增加残障人士运动的多样性：</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1. 参与方式的无障碍改造</a:t>
            </a:r>
          </a:p>
          <a:p>
            <a:pPr algn="l">
              <a:lnSpc>
                <a:spcPts val="4032"/>
              </a:lnSpc>
            </a:pPr>
            <a:r>
              <a:rPr lang="en-US" sz="2800" b="true">
                <a:solidFill>
                  <a:srgbClr val="000000"/>
                </a:solidFill>
                <a:latin typeface="Arimo Bold"/>
                <a:ea typeface="Arimo Bold"/>
                <a:cs typeface="Arimo Bold"/>
                <a:sym typeface="Arimo Bold"/>
              </a:rPr>
              <a:t>2. 配套支持服务的无障碍改造</a:t>
            </a:r>
          </a:p>
          <a:p>
            <a:pPr algn="l">
              <a:lnSpc>
                <a:spcPts val="4032"/>
              </a:lnSpc>
            </a:pPr>
            <a:r>
              <a:rPr lang="en-US" sz="2800" b="true">
                <a:solidFill>
                  <a:srgbClr val="000000"/>
                </a:solidFill>
                <a:latin typeface="Arimo Bold"/>
                <a:ea typeface="Arimo Bold"/>
                <a:cs typeface="Arimo Bold"/>
                <a:sym typeface="Arimo Bold"/>
              </a:rPr>
              <a:t>3. 运动场所的无障碍改造</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我们选择了以下2种运动类型来尝试从以上角度提出无障碍解决方案：</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游泳：对于不同障碍群体安全性较高</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攀岩：安全性较高，有成就感</a:t>
            </a:r>
          </a:p>
          <a:p>
            <a:pPr algn="l">
              <a:lnSpc>
                <a:spcPts val="4032"/>
              </a:lnSpc>
              <a:spcBef>
                <a:spcPct val="0"/>
              </a:spcBef>
            </a:pPr>
          </a:p>
          <a:p>
            <a:pPr algn="l">
              <a:lnSpc>
                <a:spcPts val="4032"/>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4152539" cy="1039899"/>
            <a:chOff x="0" y="0"/>
            <a:chExt cx="1093673" cy="273883"/>
          </a:xfrm>
        </p:grpSpPr>
        <p:sp>
          <p:nvSpPr>
            <p:cNvPr name="Freeform 26" id="26"/>
            <p:cNvSpPr/>
            <p:nvPr/>
          </p:nvSpPr>
          <p:spPr>
            <a:xfrm flipH="false" flipV="false" rot="0">
              <a:off x="0" y="0"/>
              <a:ext cx="1093673" cy="273883"/>
            </a:xfrm>
            <a:custGeom>
              <a:avLst/>
              <a:gdLst/>
              <a:ahLst/>
              <a:cxnLst/>
              <a:rect r="r" b="b" t="t" l="l"/>
              <a:pathLst>
                <a:path h="273883" w="1093673">
                  <a:moveTo>
                    <a:pt x="24237" y="0"/>
                  </a:moveTo>
                  <a:lnTo>
                    <a:pt x="1069436" y="0"/>
                  </a:lnTo>
                  <a:cubicBezTo>
                    <a:pt x="1075864" y="0"/>
                    <a:pt x="1082029" y="2554"/>
                    <a:pt x="1086574" y="7099"/>
                  </a:cubicBezTo>
                  <a:cubicBezTo>
                    <a:pt x="1091119" y="11644"/>
                    <a:pt x="1093673" y="17809"/>
                    <a:pt x="1093673" y="24237"/>
                  </a:cubicBezTo>
                  <a:lnTo>
                    <a:pt x="1093673" y="249646"/>
                  </a:lnTo>
                  <a:cubicBezTo>
                    <a:pt x="1093673" y="256074"/>
                    <a:pt x="1091119" y="262239"/>
                    <a:pt x="1086574" y="266784"/>
                  </a:cubicBezTo>
                  <a:cubicBezTo>
                    <a:pt x="1082029" y="271329"/>
                    <a:pt x="1075864" y="273883"/>
                    <a:pt x="1069436" y="273883"/>
                  </a:cubicBezTo>
                  <a:lnTo>
                    <a:pt x="24237" y="273883"/>
                  </a:lnTo>
                  <a:cubicBezTo>
                    <a:pt x="17809" y="273883"/>
                    <a:pt x="11644" y="271329"/>
                    <a:pt x="7099" y="266784"/>
                  </a:cubicBezTo>
                  <a:cubicBezTo>
                    <a:pt x="2554" y="262239"/>
                    <a:pt x="0" y="256074"/>
                    <a:pt x="0" y="249646"/>
                  </a:cubicBezTo>
                  <a:lnTo>
                    <a:pt x="0" y="24237"/>
                  </a:lnTo>
                  <a:cubicBezTo>
                    <a:pt x="0" y="17809"/>
                    <a:pt x="2554" y="11644"/>
                    <a:pt x="7099" y="7099"/>
                  </a:cubicBezTo>
                  <a:cubicBezTo>
                    <a:pt x="11644" y="2554"/>
                    <a:pt x="17809" y="0"/>
                    <a:pt x="24237"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093673"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游泳馆无障碍改造</a:t>
              </a:r>
            </a:p>
          </p:txBody>
        </p:sp>
      </p:grpSp>
      <p:sp>
        <p:nvSpPr>
          <p:cNvPr name="Freeform 28" id="28"/>
          <p:cNvSpPr/>
          <p:nvPr/>
        </p:nvSpPr>
        <p:spPr>
          <a:xfrm flipH="false" flipV="false" rot="0">
            <a:off x="1343673" y="1960792"/>
            <a:ext cx="5510075" cy="6501888"/>
          </a:xfrm>
          <a:custGeom>
            <a:avLst/>
            <a:gdLst/>
            <a:ahLst/>
            <a:cxnLst/>
            <a:rect r="r" b="b" t="t" l="l"/>
            <a:pathLst>
              <a:path h="6501888" w="5510075">
                <a:moveTo>
                  <a:pt x="0" y="0"/>
                </a:moveTo>
                <a:lnTo>
                  <a:pt x="5510075" y="0"/>
                </a:lnTo>
                <a:lnTo>
                  <a:pt x="5510075" y="6501888"/>
                </a:lnTo>
                <a:lnTo>
                  <a:pt x="0" y="6501888"/>
                </a:lnTo>
                <a:lnTo>
                  <a:pt x="0" y="0"/>
                </a:lnTo>
                <a:close/>
              </a:path>
            </a:pathLst>
          </a:custGeom>
          <a:blipFill>
            <a:blip r:embed="rId6"/>
            <a:stretch>
              <a:fillRect l="0" t="0" r="0" b="0"/>
            </a:stretch>
          </a:blipFill>
        </p:spPr>
      </p:sp>
      <p:sp>
        <p:nvSpPr>
          <p:cNvPr name="TextBox 29" id="29"/>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1" id="31"/>
          <p:cNvSpPr txBox="true"/>
          <p:nvPr/>
        </p:nvSpPr>
        <p:spPr>
          <a:xfrm rot="0">
            <a:off x="6956288" y="2245329"/>
            <a:ext cx="9731616" cy="3029330"/>
          </a:xfrm>
          <a:prstGeom prst="rect">
            <a:avLst/>
          </a:prstGeom>
        </p:spPr>
        <p:txBody>
          <a:bodyPr anchor="t" rtlCol="false" tIns="0" lIns="0" bIns="0" rIns="0">
            <a:spAutoFit/>
          </a:bodyPr>
          <a:lstStyle/>
          <a:p>
            <a:pPr algn="l">
              <a:lnSpc>
                <a:spcPts val="4032"/>
              </a:lnSpc>
            </a:pPr>
            <a:r>
              <a:rPr lang="en-US" sz="2800" b="true">
                <a:solidFill>
                  <a:srgbClr val="000000"/>
                </a:solidFill>
                <a:latin typeface="Arimo Bold"/>
                <a:ea typeface="Arimo Bold"/>
                <a:cs typeface="Arimo Bold"/>
                <a:sym typeface="Arimo Bold"/>
              </a:rPr>
              <a:t>运动手环</a:t>
            </a:r>
          </a:p>
          <a:p>
            <a:pPr algn="l">
              <a:lnSpc>
                <a:spcPts val="4032"/>
              </a:lnSpc>
            </a:pP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会震动的超声波测距声纳手环，震动越频繁说明其距离周围障碍越近。</a:t>
            </a:r>
          </a:p>
          <a:p>
            <a:pPr algn="l" marL="604529" indent="-302265" lvl="1">
              <a:lnSpc>
                <a:spcPts val="4032"/>
              </a:lnSpc>
              <a:spcBef>
                <a:spcPct val="0"/>
              </a:spcBef>
              <a:buFont typeface="Arial"/>
              <a:buChar char="•"/>
            </a:pPr>
            <a:r>
              <a:rPr lang="en-US" b="true" sz="2800">
                <a:solidFill>
                  <a:srgbClr val="000000"/>
                </a:solidFill>
                <a:latin typeface="Arimo Bold"/>
                <a:ea typeface="Arimo Bold"/>
                <a:cs typeface="Arimo Bold"/>
                <a:sym typeface="Arimo Bold"/>
              </a:rPr>
              <a:t>手环中可以加入溺水判断系统，一旦溺水点击手环按钮即可打开安全气囊上浮并且发送信号给救生员。</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4209748" cy="1039899"/>
            <a:chOff x="0" y="0"/>
            <a:chExt cx="1108740" cy="273883"/>
          </a:xfrm>
        </p:grpSpPr>
        <p:sp>
          <p:nvSpPr>
            <p:cNvPr name="Freeform 26" id="26"/>
            <p:cNvSpPr/>
            <p:nvPr/>
          </p:nvSpPr>
          <p:spPr>
            <a:xfrm flipH="false" flipV="false" rot="0">
              <a:off x="0" y="0"/>
              <a:ext cx="1108740" cy="273883"/>
            </a:xfrm>
            <a:custGeom>
              <a:avLst/>
              <a:gdLst/>
              <a:ahLst/>
              <a:cxnLst/>
              <a:rect r="r" b="b" t="t" l="l"/>
              <a:pathLst>
                <a:path h="273883" w="1108740">
                  <a:moveTo>
                    <a:pt x="23908" y="0"/>
                  </a:moveTo>
                  <a:lnTo>
                    <a:pt x="1084833" y="0"/>
                  </a:lnTo>
                  <a:cubicBezTo>
                    <a:pt x="1098036" y="0"/>
                    <a:pt x="1108740" y="10704"/>
                    <a:pt x="1108740" y="23908"/>
                  </a:cubicBezTo>
                  <a:lnTo>
                    <a:pt x="1108740" y="249975"/>
                  </a:lnTo>
                  <a:cubicBezTo>
                    <a:pt x="1108740" y="256316"/>
                    <a:pt x="1106221" y="262397"/>
                    <a:pt x="1101738" y="266880"/>
                  </a:cubicBezTo>
                  <a:cubicBezTo>
                    <a:pt x="1097254" y="271364"/>
                    <a:pt x="1091173" y="273883"/>
                    <a:pt x="1084833" y="273883"/>
                  </a:cubicBezTo>
                  <a:lnTo>
                    <a:pt x="23908" y="273883"/>
                  </a:lnTo>
                  <a:cubicBezTo>
                    <a:pt x="10704" y="273883"/>
                    <a:pt x="0" y="263179"/>
                    <a:pt x="0" y="249975"/>
                  </a:cubicBezTo>
                  <a:lnTo>
                    <a:pt x="0" y="23908"/>
                  </a:lnTo>
                  <a:cubicBezTo>
                    <a:pt x="0" y="10704"/>
                    <a:pt x="10704" y="0"/>
                    <a:pt x="23908"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108740"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游泳馆无障碍改造</a:t>
              </a:r>
            </a:p>
          </p:txBody>
        </p:sp>
      </p:grpSp>
      <p:sp>
        <p:nvSpPr>
          <p:cNvPr name="TextBox 28" id="28"/>
          <p:cNvSpPr txBox="true"/>
          <p:nvPr/>
        </p:nvSpPr>
        <p:spPr>
          <a:xfrm rot="0">
            <a:off x="1904732" y="2114170"/>
            <a:ext cx="14783172" cy="4038980"/>
          </a:xfrm>
          <a:prstGeom prst="rect">
            <a:avLst/>
          </a:prstGeom>
        </p:spPr>
        <p:txBody>
          <a:bodyPr anchor="t" rtlCol="false" tIns="0" lIns="0" bIns="0" rIns="0">
            <a:spAutoFit/>
          </a:bodyPr>
          <a:lstStyle/>
          <a:p>
            <a:pPr algn="l">
              <a:lnSpc>
                <a:spcPts val="4032"/>
              </a:lnSpc>
            </a:pPr>
            <a:r>
              <a:rPr lang="en-US" sz="2800" b="true">
                <a:solidFill>
                  <a:srgbClr val="000000"/>
                </a:solidFill>
                <a:latin typeface="Arimo Bold"/>
                <a:ea typeface="Arimo Bold"/>
                <a:cs typeface="Arimo Bold"/>
                <a:sym typeface="Arimo Bold"/>
              </a:rPr>
              <a:t>AI教练</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泳池旁摄像头（配备偏振滤镜防反光）捕捉用户动作，经训练的多模态大模型分析后：</a:t>
            </a:r>
          </a:p>
          <a:p>
            <a:pPr algn="l">
              <a:lnSpc>
                <a:spcPts val="4032"/>
              </a:lnSpc>
            </a:pP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实时通过水下耳机（如Shokz OpenSwim）提供动作指导与纠错，避免人类教练沟通困难带来的挫败感。</a:t>
            </a: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使用积极鼓励、友好易懂的语言指导盲人用户。</a:t>
            </a:r>
          </a:p>
          <a:p>
            <a:pPr algn="l" marL="604529" indent="-302265" lvl="1">
              <a:lnSpc>
                <a:spcPts val="4032"/>
              </a:lnSpc>
              <a:spcBef>
                <a:spcPct val="0"/>
              </a:spcBef>
              <a:buFont typeface="Arial"/>
              <a:buChar char="•"/>
            </a:pPr>
            <a:r>
              <a:rPr lang="en-US" b="true" sz="2800">
                <a:solidFill>
                  <a:srgbClr val="000000"/>
                </a:solidFill>
                <a:latin typeface="Arimo Bold"/>
                <a:ea typeface="Arimo Bold"/>
                <a:cs typeface="Arimo Bold"/>
                <a:sym typeface="Arimo Bold"/>
              </a:rPr>
              <a:t>用户可按键听取AI对前段动作的分析与纠正建议</a:t>
            </a:r>
          </a:p>
        </p:txBody>
      </p:sp>
      <p:sp>
        <p:nvSpPr>
          <p:cNvPr name="Freeform 29" id="29"/>
          <p:cNvSpPr/>
          <p:nvPr/>
        </p:nvSpPr>
        <p:spPr>
          <a:xfrm flipH="false" flipV="false" rot="0">
            <a:off x="11742116" y="4766123"/>
            <a:ext cx="4345087" cy="4345087"/>
          </a:xfrm>
          <a:custGeom>
            <a:avLst/>
            <a:gdLst/>
            <a:ahLst/>
            <a:cxnLst/>
            <a:rect r="r" b="b" t="t" l="l"/>
            <a:pathLst>
              <a:path h="4345087" w="4345087">
                <a:moveTo>
                  <a:pt x="0" y="0"/>
                </a:moveTo>
                <a:lnTo>
                  <a:pt x="4345087" y="0"/>
                </a:lnTo>
                <a:lnTo>
                  <a:pt x="4345087" y="4345088"/>
                </a:lnTo>
                <a:lnTo>
                  <a:pt x="0" y="4345088"/>
                </a:lnTo>
                <a:lnTo>
                  <a:pt x="0" y="0"/>
                </a:lnTo>
                <a:close/>
              </a:path>
            </a:pathLst>
          </a:custGeom>
          <a:blipFill>
            <a:blip r:embed="rId6"/>
            <a:stretch>
              <a:fillRect l="0" t="0" r="0" b="0"/>
            </a:stretch>
          </a:blipFill>
        </p:spPr>
      </p:sp>
      <p:sp>
        <p:nvSpPr>
          <p:cNvPr name="TextBox 30" id="30"/>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1" id="31"/>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grpSp>
        <p:nvGrpSpPr>
          <p:cNvPr name="Group 3" id="3"/>
          <p:cNvGrpSpPr/>
          <p:nvPr/>
        </p:nvGrpSpPr>
        <p:grpSpPr>
          <a:xfrm rot="0">
            <a:off x="1702478" y="1776587"/>
            <a:ext cx="2298659" cy="858192"/>
            <a:chOff x="0" y="0"/>
            <a:chExt cx="605408" cy="226026"/>
          </a:xfrm>
        </p:grpSpPr>
        <p:sp>
          <p:nvSpPr>
            <p:cNvPr name="Freeform 4" id="4"/>
            <p:cNvSpPr/>
            <p:nvPr/>
          </p:nvSpPr>
          <p:spPr>
            <a:xfrm flipH="false" flipV="false" rot="0">
              <a:off x="0" y="0"/>
              <a:ext cx="605408" cy="226026"/>
            </a:xfrm>
            <a:custGeom>
              <a:avLst/>
              <a:gdLst/>
              <a:ahLst/>
              <a:cxnLst/>
              <a:rect r="r" b="b" t="t" l="l"/>
              <a:pathLst>
                <a:path h="226026" w="605408">
                  <a:moveTo>
                    <a:pt x="43784" y="0"/>
                  </a:moveTo>
                  <a:lnTo>
                    <a:pt x="561624" y="0"/>
                  </a:lnTo>
                  <a:cubicBezTo>
                    <a:pt x="573236" y="0"/>
                    <a:pt x="584373" y="4613"/>
                    <a:pt x="592584" y="12824"/>
                  </a:cubicBezTo>
                  <a:cubicBezTo>
                    <a:pt x="600795" y="21035"/>
                    <a:pt x="605408" y="32172"/>
                    <a:pt x="605408" y="43784"/>
                  </a:cubicBezTo>
                  <a:lnTo>
                    <a:pt x="605408" y="182242"/>
                  </a:lnTo>
                  <a:cubicBezTo>
                    <a:pt x="605408" y="193854"/>
                    <a:pt x="600795" y="204991"/>
                    <a:pt x="592584" y="213202"/>
                  </a:cubicBezTo>
                  <a:cubicBezTo>
                    <a:pt x="584373" y="221413"/>
                    <a:pt x="573236" y="226026"/>
                    <a:pt x="561624" y="226026"/>
                  </a:cubicBezTo>
                  <a:lnTo>
                    <a:pt x="43784" y="226026"/>
                  </a:lnTo>
                  <a:cubicBezTo>
                    <a:pt x="19603" y="226026"/>
                    <a:pt x="0" y="206423"/>
                    <a:pt x="0" y="182242"/>
                  </a:cubicBezTo>
                  <a:lnTo>
                    <a:pt x="0" y="43784"/>
                  </a:lnTo>
                  <a:cubicBezTo>
                    <a:pt x="0" y="32172"/>
                    <a:pt x="4613" y="21035"/>
                    <a:pt x="12824" y="12824"/>
                  </a:cubicBezTo>
                  <a:cubicBezTo>
                    <a:pt x="21035" y="4613"/>
                    <a:pt x="32172" y="0"/>
                    <a:pt x="43784" y="0"/>
                  </a:cubicBez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19050"/>
              <a:ext cx="605408" cy="245076"/>
            </a:xfrm>
            <a:prstGeom prst="rect">
              <a:avLst/>
            </a:prstGeom>
          </p:spPr>
          <p:txBody>
            <a:bodyPr anchor="ctr" rtlCol="false" tIns="50800" lIns="50800" bIns="50800" rIns="50800"/>
            <a:lstStyle/>
            <a:p>
              <a:pPr algn="ctr">
                <a:lnSpc>
                  <a:spcPts val="1633"/>
                </a:lnSpc>
              </a:pPr>
            </a:p>
          </p:txBody>
        </p:sp>
      </p:grpSp>
      <p:sp>
        <p:nvSpPr>
          <p:cNvPr name="Freeform 6" id="6"/>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7" id="7"/>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643516" y="2468864"/>
            <a:ext cx="572417" cy="572417"/>
          </a:xfrm>
          <a:custGeom>
            <a:avLst/>
            <a:gdLst/>
            <a:ahLst/>
            <a:cxnLst/>
            <a:rect r="r" b="b" t="t" l="l"/>
            <a:pathLst>
              <a:path h="572417" w="572417">
                <a:moveTo>
                  <a:pt x="0" y="0"/>
                </a:moveTo>
                <a:lnTo>
                  <a:pt x="572416" y="0"/>
                </a:lnTo>
                <a:lnTo>
                  <a:pt x="572416" y="572416"/>
                </a:lnTo>
                <a:lnTo>
                  <a:pt x="0" y="572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10" id="10"/>
          <p:cNvGrpSpPr/>
          <p:nvPr/>
        </p:nvGrpSpPr>
        <p:grpSpPr>
          <a:xfrm rot="0">
            <a:off x="931641" y="8814940"/>
            <a:ext cx="973091" cy="592542"/>
            <a:chOff x="0" y="0"/>
            <a:chExt cx="1297455" cy="790056"/>
          </a:xfrm>
        </p:grpSpPr>
        <p:grpSp>
          <p:nvGrpSpPr>
            <p:cNvPr name="Group 11" id="11"/>
            <p:cNvGrpSpPr/>
            <p:nvPr/>
          </p:nvGrpSpPr>
          <p:grpSpPr>
            <a:xfrm rot="0">
              <a:off x="0" y="251932"/>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4" id="14"/>
            <p:cNvGrpSpPr/>
            <p:nvPr/>
          </p:nvGrpSpPr>
          <p:grpSpPr>
            <a:xfrm rot="0">
              <a:off x="0" y="0"/>
              <a:ext cx="1297455" cy="538123"/>
              <a:chOff x="0" y="0"/>
              <a:chExt cx="812800" cy="337111"/>
            </a:xfrm>
          </p:grpSpPr>
          <p:sp>
            <p:nvSpPr>
              <p:cNvPr name="Freeform 15" id="15"/>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6" id="16"/>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7" id="17"/>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8" id="18"/>
          <p:cNvGrpSpPr/>
          <p:nvPr/>
        </p:nvGrpSpPr>
        <p:grpSpPr>
          <a:xfrm rot="0">
            <a:off x="16687904" y="8683467"/>
            <a:ext cx="571396" cy="219224"/>
            <a:chOff x="0" y="0"/>
            <a:chExt cx="761861" cy="292299"/>
          </a:xfrm>
        </p:grpSpPr>
        <p:grpSp>
          <p:nvGrpSpPr>
            <p:cNvPr name="Group 19" id="19"/>
            <p:cNvGrpSpPr/>
            <p:nvPr/>
          </p:nvGrpSpPr>
          <p:grpSpPr>
            <a:xfrm rot="5400000">
              <a:off x="-182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232069"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5" id="25"/>
            <p:cNvGrpSpPr/>
            <p:nvPr/>
          </p:nvGrpSpPr>
          <p:grpSpPr>
            <a:xfrm rot="5400000">
              <a:off x="487831" y="18269"/>
              <a:ext cx="292299" cy="255762"/>
              <a:chOff x="0" y="0"/>
              <a:chExt cx="812800" cy="711200"/>
            </a:xfrm>
          </p:grpSpPr>
          <p:sp>
            <p:nvSpPr>
              <p:cNvPr name="Freeform 26" id="2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7" id="27"/>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8" id="28"/>
          <p:cNvGrpSpPr/>
          <p:nvPr/>
        </p:nvGrpSpPr>
        <p:grpSpPr>
          <a:xfrm rot="0">
            <a:off x="1028700" y="901715"/>
            <a:ext cx="5868317" cy="535152"/>
            <a:chOff x="0" y="0"/>
            <a:chExt cx="7824423" cy="713536"/>
          </a:xfrm>
        </p:grpSpPr>
        <p:grpSp>
          <p:nvGrpSpPr>
            <p:cNvPr name="Group 29" id="29"/>
            <p:cNvGrpSpPr/>
            <p:nvPr/>
          </p:nvGrpSpPr>
          <p:grpSpPr>
            <a:xfrm rot="0">
              <a:off x="0" y="0"/>
              <a:ext cx="5537174" cy="713536"/>
              <a:chOff x="0" y="0"/>
              <a:chExt cx="3153739" cy="406400"/>
            </a:xfrm>
          </p:grpSpPr>
          <p:sp>
            <p:nvSpPr>
              <p:cNvPr name="Freeform 30" id="30"/>
              <p:cNvSpPr/>
              <p:nvPr/>
            </p:nvSpPr>
            <p:spPr>
              <a:xfrm flipH="false" flipV="false" rot="0">
                <a:off x="0" y="0"/>
                <a:ext cx="3153739" cy="406400"/>
              </a:xfrm>
              <a:custGeom>
                <a:avLst/>
                <a:gdLst/>
                <a:ahLst/>
                <a:cxnLst/>
                <a:rect r="r" b="b" t="t" l="l"/>
                <a:pathLst>
                  <a:path h="406400" w="3153739">
                    <a:moveTo>
                      <a:pt x="2950539" y="0"/>
                    </a:moveTo>
                    <a:cubicBezTo>
                      <a:pt x="3062763" y="0"/>
                      <a:pt x="3153739" y="90976"/>
                      <a:pt x="3153739" y="203200"/>
                    </a:cubicBezTo>
                    <a:cubicBezTo>
                      <a:pt x="3153739" y="315424"/>
                      <a:pt x="3062763" y="406400"/>
                      <a:pt x="29505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00000"/>
                </a:solidFill>
                <a:prstDash val="solid"/>
                <a:miter/>
              </a:ln>
            </p:spPr>
          </p:sp>
          <p:sp>
            <p:nvSpPr>
              <p:cNvPr name="TextBox 31" id="31"/>
              <p:cNvSpPr txBox="true"/>
              <p:nvPr/>
            </p:nvSpPr>
            <p:spPr>
              <a:xfrm>
                <a:off x="0" y="-57150"/>
                <a:ext cx="3153739" cy="463550"/>
              </a:xfrm>
              <a:prstGeom prst="rect">
                <a:avLst/>
              </a:prstGeom>
            </p:spPr>
            <p:txBody>
              <a:bodyPr anchor="ctr" rtlCol="false" tIns="50800" lIns="50800" bIns="50800" rIns="50800"/>
              <a:lstStyle/>
              <a:p>
                <a:pPr algn="ctr">
                  <a:lnSpc>
                    <a:spcPts val="2592"/>
                  </a:lnSpc>
                </a:pPr>
              </a:p>
            </p:txBody>
          </p:sp>
        </p:grpSp>
        <p:sp>
          <p:nvSpPr>
            <p:cNvPr name="TextBox 32" id="32"/>
            <p:cNvSpPr txBox="true"/>
            <p:nvPr/>
          </p:nvSpPr>
          <p:spPr>
            <a:xfrm rot="0">
              <a:off x="473957" y="97815"/>
              <a:ext cx="7350466" cy="470281"/>
            </a:xfrm>
            <a:prstGeom prst="rect">
              <a:avLst/>
            </a:prstGeom>
          </p:spPr>
          <p:txBody>
            <a:bodyPr anchor="t" rtlCol="false" tIns="0" lIns="0" bIns="0" rIns="0">
              <a:spAutoFit/>
            </a:bodyPr>
            <a:lstStyle/>
            <a:p>
              <a:pPr algn="l">
                <a:lnSpc>
                  <a:spcPts val="3023"/>
                </a:lnSpc>
              </a:pPr>
              <a:r>
                <a:rPr lang="en-US" sz="2099" spc="514" b="true">
                  <a:solidFill>
                    <a:srgbClr val="000000"/>
                  </a:solidFill>
                  <a:latin typeface="思源黑体 Bold"/>
                  <a:ea typeface="思源黑体 Bold"/>
                  <a:cs typeface="思源黑体 Bold"/>
                  <a:sym typeface="思源黑体 Bold"/>
                </a:rPr>
                <a:t>P1    出  发  起  点</a:t>
              </a:r>
            </a:p>
          </p:txBody>
        </p:sp>
      </p:grpSp>
      <p:grpSp>
        <p:nvGrpSpPr>
          <p:cNvPr name="Group 33" id="33"/>
          <p:cNvGrpSpPr/>
          <p:nvPr/>
        </p:nvGrpSpPr>
        <p:grpSpPr>
          <a:xfrm rot="0">
            <a:off x="16537754" y="1028700"/>
            <a:ext cx="542064" cy="542064"/>
            <a:chOff x="0" y="0"/>
            <a:chExt cx="722752" cy="722752"/>
          </a:xfrm>
        </p:grpSpPr>
        <p:grpSp>
          <p:nvGrpSpPr>
            <p:cNvPr name="Group 34" id="34"/>
            <p:cNvGrpSpPr/>
            <p:nvPr/>
          </p:nvGrpSpPr>
          <p:grpSpPr>
            <a:xfrm rot="0">
              <a:off x="0" y="0"/>
              <a:ext cx="722752" cy="72275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7" id="37"/>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8" id="38"/>
          <p:cNvGrpSpPr/>
          <p:nvPr/>
        </p:nvGrpSpPr>
        <p:grpSpPr>
          <a:xfrm rot="0">
            <a:off x="15783728" y="1028700"/>
            <a:ext cx="542064" cy="542064"/>
            <a:chOff x="0" y="0"/>
            <a:chExt cx="722752" cy="722752"/>
          </a:xfrm>
        </p:grpSpPr>
        <p:grpSp>
          <p:nvGrpSpPr>
            <p:cNvPr name="Group 39" id="39"/>
            <p:cNvGrpSpPr/>
            <p:nvPr/>
          </p:nvGrpSpPr>
          <p:grpSpPr>
            <a:xfrm rot="0">
              <a:off x="0" y="0"/>
              <a:ext cx="722752" cy="72275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42" id="42"/>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43" id="43"/>
          <p:cNvSpPr/>
          <p:nvPr/>
        </p:nvSpPr>
        <p:spPr>
          <a:xfrm flipH="false" flipV="false" rot="0">
            <a:off x="1564530" y="3700733"/>
            <a:ext cx="11301259" cy="5410478"/>
          </a:xfrm>
          <a:custGeom>
            <a:avLst/>
            <a:gdLst/>
            <a:ahLst/>
            <a:cxnLst/>
            <a:rect r="r" b="b" t="t" l="l"/>
            <a:pathLst>
              <a:path h="5410478" w="11301259">
                <a:moveTo>
                  <a:pt x="0" y="0"/>
                </a:moveTo>
                <a:lnTo>
                  <a:pt x="11301258" y="0"/>
                </a:lnTo>
                <a:lnTo>
                  <a:pt x="11301258" y="5410478"/>
                </a:lnTo>
                <a:lnTo>
                  <a:pt x="0" y="5410478"/>
                </a:lnTo>
                <a:lnTo>
                  <a:pt x="0" y="0"/>
                </a:lnTo>
                <a:close/>
              </a:path>
            </a:pathLst>
          </a:custGeom>
          <a:blipFill>
            <a:blip r:embed="rId10"/>
            <a:stretch>
              <a:fillRect l="0" t="0" r="0" b="0"/>
            </a:stretch>
          </a:blipFill>
          <a:ln w="38100" cap="sq">
            <a:solidFill>
              <a:srgbClr val="000000"/>
            </a:solidFill>
            <a:prstDash val="solid"/>
            <a:miter/>
          </a:ln>
        </p:spPr>
      </p:sp>
      <p:sp>
        <p:nvSpPr>
          <p:cNvPr name="TextBox 44" id="44"/>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5" id="45"/>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6" id="46"/>
          <p:cNvSpPr txBox="true"/>
          <p:nvPr/>
        </p:nvSpPr>
        <p:spPr>
          <a:xfrm rot="0">
            <a:off x="1892485" y="1826135"/>
            <a:ext cx="1868119" cy="659436"/>
          </a:xfrm>
          <a:prstGeom prst="rect">
            <a:avLst/>
          </a:prstGeom>
        </p:spPr>
        <p:txBody>
          <a:bodyPr anchor="t" rtlCol="false" tIns="0" lIns="0" bIns="0" rIns="0">
            <a:spAutoFit/>
          </a:bodyPr>
          <a:lstStyle/>
          <a:p>
            <a:pPr algn="ctr">
              <a:lnSpc>
                <a:spcPts val="5295"/>
              </a:lnSpc>
              <a:spcBef>
                <a:spcPct val="0"/>
              </a:spcBef>
            </a:pPr>
            <a:r>
              <a:rPr lang="en-US" b="true" sz="3677">
                <a:solidFill>
                  <a:srgbClr val="000000"/>
                </a:solidFill>
                <a:latin typeface="Arimo Bold"/>
                <a:ea typeface="Arimo Bold"/>
                <a:cs typeface="Arimo Bold"/>
                <a:sym typeface="Arimo Bold"/>
              </a:rPr>
              <a:t>社会需求</a:t>
            </a:r>
          </a:p>
        </p:txBody>
      </p:sp>
      <p:sp>
        <p:nvSpPr>
          <p:cNvPr name="TextBox 47" id="47"/>
          <p:cNvSpPr txBox="true"/>
          <p:nvPr/>
        </p:nvSpPr>
        <p:spPr>
          <a:xfrm rot="0">
            <a:off x="1692953" y="2881805"/>
            <a:ext cx="11482746" cy="966337"/>
          </a:xfrm>
          <a:prstGeom prst="rect">
            <a:avLst/>
          </a:prstGeom>
        </p:spPr>
        <p:txBody>
          <a:bodyPr anchor="t" rtlCol="false" tIns="0" lIns="0" bIns="0" rIns="0">
            <a:spAutoFit/>
          </a:bodyPr>
          <a:lstStyle/>
          <a:p>
            <a:pPr algn="just">
              <a:lnSpc>
                <a:spcPts val="3872"/>
              </a:lnSpc>
              <a:spcBef>
                <a:spcPct val="0"/>
              </a:spcBef>
            </a:pPr>
            <a:r>
              <a:rPr lang="en-US" b="true" sz="2689">
                <a:solidFill>
                  <a:srgbClr val="000000"/>
                </a:solidFill>
                <a:latin typeface="Arimo Bold"/>
                <a:ea typeface="Arimo Bold"/>
                <a:cs typeface="Arimo Bold"/>
                <a:sym typeface="Arimo Bold"/>
              </a:rPr>
              <a:t>根据《构建残疾人公共体育服务体系研究》的调查结果：</a:t>
            </a:r>
          </a:p>
          <a:p>
            <a:pPr algn="just">
              <a:lnSpc>
                <a:spcPts val="3872"/>
              </a:lnSpc>
              <a:spcBef>
                <a:spcPct val="0"/>
              </a:spcBef>
            </a:pPr>
          </a:p>
        </p:txBody>
      </p:sp>
      <p:sp>
        <p:nvSpPr>
          <p:cNvPr name="TextBox 48" id="48"/>
          <p:cNvSpPr txBox="true"/>
          <p:nvPr/>
        </p:nvSpPr>
        <p:spPr>
          <a:xfrm rot="0">
            <a:off x="13189638" y="4128449"/>
            <a:ext cx="3351752" cy="4664631"/>
          </a:xfrm>
          <a:prstGeom prst="rect">
            <a:avLst/>
          </a:prstGeom>
        </p:spPr>
        <p:txBody>
          <a:bodyPr anchor="t" rtlCol="false" tIns="0" lIns="0" bIns="0" rIns="0">
            <a:spAutoFit/>
          </a:bodyPr>
          <a:lstStyle/>
          <a:p>
            <a:pPr algn="l">
              <a:lnSpc>
                <a:spcPts val="3723"/>
              </a:lnSpc>
            </a:pPr>
            <a:r>
              <a:rPr lang="en-US" sz="2585" b="true">
                <a:solidFill>
                  <a:srgbClr val="000000"/>
                </a:solidFill>
                <a:latin typeface="Arimo Bold"/>
                <a:ea typeface="Arimo Bold"/>
                <a:cs typeface="Arimo Bold"/>
                <a:sym typeface="Arimo Bold"/>
              </a:rPr>
              <a:t>启示：</a:t>
            </a:r>
          </a:p>
          <a:p>
            <a:pPr algn="l">
              <a:lnSpc>
                <a:spcPts val="3723"/>
              </a:lnSpc>
            </a:pPr>
            <a:r>
              <a:rPr lang="en-US" sz="2585" b="true">
                <a:solidFill>
                  <a:srgbClr val="000000"/>
                </a:solidFill>
                <a:latin typeface="Arimo Bold"/>
                <a:ea typeface="Arimo Bold"/>
                <a:cs typeface="Arimo Bold"/>
                <a:sym typeface="Arimo Bold"/>
              </a:rPr>
              <a:t>1.  绝大多数残疾人希望</a:t>
            </a:r>
            <a:r>
              <a:rPr lang="en-US" sz="2585" b="true">
                <a:solidFill>
                  <a:srgbClr val="CB6CE6"/>
                </a:solidFill>
                <a:latin typeface="Arimo Bold"/>
                <a:ea typeface="Arimo Bold"/>
                <a:cs typeface="Arimo Bold"/>
                <a:sym typeface="Arimo Bold"/>
              </a:rPr>
              <a:t>参与体育活动</a:t>
            </a:r>
            <a:r>
              <a:rPr lang="en-US" sz="2585" b="true">
                <a:solidFill>
                  <a:srgbClr val="000000"/>
                </a:solidFill>
                <a:latin typeface="Arimo Bold"/>
                <a:ea typeface="Arimo Bold"/>
                <a:cs typeface="Arimo Bold"/>
                <a:sym typeface="Arimo Bold"/>
              </a:rPr>
              <a:t>以</a:t>
            </a:r>
            <a:r>
              <a:rPr lang="en-US" sz="2585" b="true">
                <a:solidFill>
                  <a:srgbClr val="CB6CE6"/>
                </a:solidFill>
                <a:latin typeface="Arimo Bold"/>
                <a:ea typeface="Arimo Bold"/>
                <a:cs typeface="Arimo Bold"/>
                <a:sym typeface="Arimo Bold"/>
              </a:rPr>
              <a:t>改善健康状况</a:t>
            </a:r>
          </a:p>
          <a:p>
            <a:pPr algn="l">
              <a:lnSpc>
                <a:spcPts val="3723"/>
              </a:lnSpc>
            </a:pPr>
            <a:r>
              <a:rPr lang="en-US" sz="2585" b="true">
                <a:solidFill>
                  <a:srgbClr val="000000"/>
                </a:solidFill>
                <a:latin typeface="Arimo Bold"/>
                <a:ea typeface="Arimo Bold"/>
                <a:cs typeface="Arimo Bold"/>
                <a:sym typeface="Arimo Bold"/>
              </a:rPr>
              <a:t>2. </a:t>
            </a:r>
            <a:r>
              <a:rPr lang="en-US" sz="2585" b="true">
                <a:solidFill>
                  <a:srgbClr val="CB6CE6"/>
                </a:solidFill>
                <a:latin typeface="Arimo Bold"/>
                <a:ea typeface="Arimo Bold"/>
                <a:cs typeface="Arimo Bold"/>
                <a:sym typeface="Arimo Bold"/>
              </a:rPr>
              <a:t>无障碍设施的缺乏</a:t>
            </a:r>
            <a:r>
              <a:rPr lang="en-US" sz="2585" b="true">
                <a:solidFill>
                  <a:srgbClr val="000000"/>
                </a:solidFill>
                <a:latin typeface="Arimo Bold"/>
                <a:ea typeface="Arimo Bold"/>
                <a:cs typeface="Arimo Bold"/>
                <a:sym typeface="Arimo Bold"/>
              </a:rPr>
              <a:t>是阻碍残疾人参与体育活动的重要因素之一</a:t>
            </a:r>
          </a:p>
          <a:p>
            <a:pPr algn="l">
              <a:lnSpc>
                <a:spcPts val="3723"/>
              </a:lnSpc>
              <a:spcBef>
                <a:spcPct val="0"/>
              </a:spcBef>
            </a:pPr>
            <a:r>
              <a:rPr lang="en-US" b="true" sz="2585">
                <a:solidFill>
                  <a:srgbClr val="000000"/>
                </a:solidFill>
                <a:latin typeface="Arimo Bold"/>
                <a:ea typeface="Arimo Bold"/>
                <a:cs typeface="Arimo Bold"/>
                <a:sym typeface="Arimo Bold"/>
              </a:rPr>
              <a:t>3. 残疾人需要</a:t>
            </a:r>
            <a:r>
              <a:rPr lang="en-US" b="true" sz="2585">
                <a:solidFill>
                  <a:srgbClr val="CB6CE6"/>
                </a:solidFill>
                <a:latin typeface="Arimo Bold"/>
                <a:ea typeface="Arimo Bold"/>
                <a:cs typeface="Arimo Bold"/>
                <a:sym typeface="Arimo Bold"/>
              </a:rPr>
              <a:t>专业的指导</a:t>
            </a:r>
            <a:r>
              <a:rPr lang="en-US" b="true" sz="2585">
                <a:solidFill>
                  <a:srgbClr val="000000"/>
                </a:solidFill>
                <a:latin typeface="Arimo Bold"/>
                <a:ea typeface="Arimo Bold"/>
                <a:cs typeface="Arimo Bold"/>
                <a:sym typeface="Arimo Bold"/>
              </a:rPr>
              <a:t>来确保运动的</a:t>
            </a:r>
            <a:r>
              <a:rPr lang="en-US" b="true" sz="2585">
                <a:solidFill>
                  <a:srgbClr val="CB6CE6"/>
                </a:solidFill>
                <a:latin typeface="Arimo Bold"/>
                <a:ea typeface="Arimo Bold"/>
                <a:cs typeface="Arimo Bold"/>
                <a:sym typeface="Arimo Bold"/>
              </a:rPr>
              <a:t>安全性和有效性</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4171609" cy="1039899"/>
            <a:chOff x="0" y="0"/>
            <a:chExt cx="1098695" cy="273883"/>
          </a:xfrm>
        </p:grpSpPr>
        <p:sp>
          <p:nvSpPr>
            <p:cNvPr name="Freeform 26" id="26"/>
            <p:cNvSpPr/>
            <p:nvPr/>
          </p:nvSpPr>
          <p:spPr>
            <a:xfrm flipH="false" flipV="false" rot="0">
              <a:off x="0" y="0"/>
              <a:ext cx="1098695" cy="273883"/>
            </a:xfrm>
            <a:custGeom>
              <a:avLst/>
              <a:gdLst/>
              <a:ahLst/>
              <a:cxnLst/>
              <a:rect r="r" b="b" t="t" l="l"/>
              <a:pathLst>
                <a:path h="273883" w="1098695">
                  <a:moveTo>
                    <a:pt x="24126" y="0"/>
                  </a:moveTo>
                  <a:lnTo>
                    <a:pt x="1074569" y="0"/>
                  </a:lnTo>
                  <a:cubicBezTo>
                    <a:pt x="1080968" y="0"/>
                    <a:pt x="1087104" y="2542"/>
                    <a:pt x="1091629" y="7066"/>
                  </a:cubicBezTo>
                  <a:cubicBezTo>
                    <a:pt x="1096153" y="11591"/>
                    <a:pt x="1098695" y="17728"/>
                    <a:pt x="1098695" y="24126"/>
                  </a:cubicBezTo>
                  <a:lnTo>
                    <a:pt x="1098695" y="249757"/>
                  </a:lnTo>
                  <a:cubicBezTo>
                    <a:pt x="1098695" y="256155"/>
                    <a:pt x="1096153" y="262292"/>
                    <a:pt x="1091629" y="266816"/>
                  </a:cubicBezTo>
                  <a:cubicBezTo>
                    <a:pt x="1087104" y="271341"/>
                    <a:pt x="1080968" y="273883"/>
                    <a:pt x="1074569" y="273883"/>
                  </a:cubicBezTo>
                  <a:lnTo>
                    <a:pt x="24126" y="273883"/>
                  </a:lnTo>
                  <a:cubicBezTo>
                    <a:pt x="17728" y="273883"/>
                    <a:pt x="11591" y="271341"/>
                    <a:pt x="7066" y="266816"/>
                  </a:cubicBezTo>
                  <a:cubicBezTo>
                    <a:pt x="2542" y="262292"/>
                    <a:pt x="0" y="256155"/>
                    <a:pt x="0" y="249757"/>
                  </a:cubicBezTo>
                  <a:lnTo>
                    <a:pt x="0" y="24126"/>
                  </a:lnTo>
                  <a:cubicBezTo>
                    <a:pt x="0" y="17728"/>
                    <a:pt x="2542" y="11591"/>
                    <a:pt x="7066" y="7066"/>
                  </a:cubicBezTo>
                  <a:cubicBezTo>
                    <a:pt x="11591" y="2542"/>
                    <a:pt x="17728" y="0"/>
                    <a:pt x="24126"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098695"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游泳馆无障碍改造</a:t>
              </a:r>
            </a:p>
          </p:txBody>
        </p:sp>
      </p:grpSp>
      <p:sp>
        <p:nvSpPr>
          <p:cNvPr name="TextBox 28" id="28"/>
          <p:cNvSpPr txBox="true"/>
          <p:nvPr/>
        </p:nvSpPr>
        <p:spPr>
          <a:xfrm rot="0">
            <a:off x="1904732" y="2209520"/>
            <a:ext cx="14783172" cy="7067930"/>
          </a:xfrm>
          <a:prstGeom prst="rect">
            <a:avLst/>
          </a:prstGeom>
        </p:spPr>
        <p:txBody>
          <a:bodyPr anchor="t" rtlCol="false" tIns="0" lIns="0" bIns="0" rIns="0">
            <a:spAutoFit/>
          </a:bodyPr>
          <a:lstStyle/>
          <a:p>
            <a:pPr algn="l">
              <a:lnSpc>
                <a:spcPts val="4032"/>
              </a:lnSpc>
            </a:pPr>
            <a:r>
              <a:rPr lang="en-US" sz="2800" b="true">
                <a:solidFill>
                  <a:srgbClr val="000000"/>
                </a:solidFill>
                <a:latin typeface="Arimo Bold"/>
                <a:ea typeface="Arimo Bold"/>
                <a:cs typeface="Arimo Bold"/>
                <a:sym typeface="Arimo Bold"/>
              </a:rPr>
              <a:t>游泳馆建筑改造</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PVC防滑地胶：游泳池边</a:t>
            </a:r>
          </a:p>
          <a:p>
            <a:pPr algn="l">
              <a:lnSpc>
                <a:spcPts val="4032"/>
              </a:lnSpc>
            </a:pP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表面经凹凸颗粒或纹理处理，静摩擦系数达0.61（远超国标0.5），湿态防滑性稳定。高弹性避免摔伤撞伤，且抗氯腐蚀。</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EPDM塑胶地垫：休息室等非直接涉水地区</a:t>
            </a:r>
          </a:p>
          <a:p>
            <a:pPr algn="l">
              <a:lnSpc>
                <a:spcPts val="4032"/>
              </a:lnSpc>
            </a:pP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干/湿摩擦系数≥0.8，凹凸纹理增强抓地力，无积水遗留，避免滑倒</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橡胶盲道砖：盲道</a:t>
            </a:r>
          </a:p>
          <a:p>
            <a:pPr algn="l">
              <a:lnSpc>
                <a:spcPts val="4032"/>
              </a:lnSpc>
            </a:pPr>
          </a:p>
          <a:p>
            <a:pPr algn="l" marL="604529" indent="-302265" lvl="1">
              <a:lnSpc>
                <a:spcPts val="4032"/>
              </a:lnSpc>
              <a:spcBef>
                <a:spcPct val="0"/>
              </a:spcBef>
              <a:buFont typeface="Arial"/>
              <a:buChar char="•"/>
            </a:pPr>
            <a:r>
              <a:rPr lang="en-US" b="true" sz="2800">
                <a:solidFill>
                  <a:srgbClr val="000000"/>
                </a:solidFill>
                <a:latin typeface="Arimo Bold"/>
                <a:ea typeface="Arimo Bold"/>
                <a:cs typeface="Arimo Bold"/>
                <a:sym typeface="Arimo Bold"/>
              </a:rPr>
              <a:t>防滑性能高，且对脚部舒适。</a:t>
            </a:r>
          </a:p>
        </p:txBody>
      </p:sp>
      <p:sp>
        <p:nvSpPr>
          <p:cNvPr name="Freeform 29" id="29"/>
          <p:cNvSpPr/>
          <p:nvPr/>
        </p:nvSpPr>
        <p:spPr>
          <a:xfrm flipH="false" flipV="false" rot="0">
            <a:off x="9296318" y="5325772"/>
            <a:ext cx="1361235" cy="1361235"/>
          </a:xfrm>
          <a:custGeom>
            <a:avLst/>
            <a:gdLst/>
            <a:ahLst/>
            <a:cxnLst/>
            <a:rect r="r" b="b" t="t" l="l"/>
            <a:pathLst>
              <a:path h="1361235" w="1361235">
                <a:moveTo>
                  <a:pt x="0" y="0"/>
                </a:moveTo>
                <a:lnTo>
                  <a:pt x="1361235" y="0"/>
                </a:lnTo>
                <a:lnTo>
                  <a:pt x="1361235" y="1361236"/>
                </a:lnTo>
                <a:lnTo>
                  <a:pt x="0" y="1361236"/>
                </a:lnTo>
                <a:lnTo>
                  <a:pt x="0" y="0"/>
                </a:lnTo>
                <a:close/>
              </a:path>
            </a:pathLst>
          </a:custGeom>
          <a:blipFill>
            <a:blip r:embed="rId6"/>
            <a:stretch>
              <a:fillRect l="0" t="0" r="0" b="0"/>
            </a:stretch>
          </a:blipFill>
        </p:spPr>
      </p:sp>
      <p:sp>
        <p:nvSpPr>
          <p:cNvPr name="Freeform 30" id="30"/>
          <p:cNvSpPr/>
          <p:nvPr/>
        </p:nvSpPr>
        <p:spPr>
          <a:xfrm flipH="false" flipV="false" rot="0">
            <a:off x="6298953" y="2298453"/>
            <a:ext cx="1656818" cy="1656818"/>
          </a:xfrm>
          <a:custGeom>
            <a:avLst/>
            <a:gdLst/>
            <a:ahLst/>
            <a:cxnLst/>
            <a:rect r="r" b="b" t="t" l="l"/>
            <a:pathLst>
              <a:path h="1656818" w="1656818">
                <a:moveTo>
                  <a:pt x="0" y="0"/>
                </a:moveTo>
                <a:lnTo>
                  <a:pt x="1656818" y="0"/>
                </a:lnTo>
                <a:lnTo>
                  <a:pt x="1656818" y="1656818"/>
                </a:lnTo>
                <a:lnTo>
                  <a:pt x="0" y="1656818"/>
                </a:lnTo>
                <a:lnTo>
                  <a:pt x="0" y="0"/>
                </a:lnTo>
                <a:close/>
              </a:path>
            </a:pathLst>
          </a:custGeom>
          <a:blipFill>
            <a:blip r:embed="rId7"/>
            <a:stretch>
              <a:fillRect l="0" t="0" r="0" b="0"/>
            </a:stretch>
          </a:blipFill>
        </p:spPr>
      </p:sp>
      <p:sp>
        <p:nvSpPr>
          <p:cNvPr name="Freeform 31" id="31"/>
          <p:cNvSpPr/>
          <p:nvPr/>
        </p:nvSpPr>
        <p:spPr>
          <a:xfrm flipH="false" flipV="false" rot="0">
            <a:off x="6540095" y="7364685"/>
            <a:ext cx="1759092" cy="1318782"/>
          </a:xfrm>
          <a:custGeom>
            <a:avLst/>
            <a:gdLst/>
            <a:ahLst/>
            <a:cxnLst/>
            <a:rect r="r" b="b" t="t" l="l"/>
            <a:pathLst>
              <a:path h="1318782" w="1759092">
                <a:moveTo>
                  <a:pt x="0" y="0"/>
                </a:moveTo>
                <a:lnTo>
                  <a:pt x="1759091" y="0"/>
                </a:lnTo>
                <a:lnTo>
                  <a:pt x="1759091" y="1318782"/>
                </a:lnTo>
                <a:lnTo>
                  <a:pt x="0" y="1318782"/>
                </a:lnTo>
                <a:lnTo>
                  <a:pt x="0" y="0"/>
                </a:lnTo>
                <a:close/>
              </a:path>
            </a:pathLst>
          </a:custGeom>
          <a:blipFill>
            <a:blip r:embed="rId8"/>
            <a:stretch>
              <a:fillRect l="0" t="0" r="0" b="0"/>
            </a:stretch>
          </a:blipFill>
        </p:spPr>
      </p:sp>
      <p:sp>
        <p:nvSpPr>
          <p:cNvPr name="TextBox 32" id="32"/>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3" id="33"/>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4190678" cy="1039899"/>
            <a:chOff x="0" y="0"/>
            <a:chExt cx="1103718" cy="273883"/>
          </a:xfrm>
        </p:grpSpPr>
        <p:sp>
          <p:nvSpPr>
            <p:cNvPr name="Freeform 26" id="26"/>
            <p:cNvSpPr/>
            <p:nvPr/>
          </p:nvSpPr>
          <p:spPr>
            <a:xfrm flipH="false" flipV="false" rot="0">
              <a:off x="0" y="0"/>
              <a:ext cx="1103718" cy="273883"/>
            </a:xfrm>
            <a:custGeom>
              <a:avLst/>
              <a:gdLst/>
              <a:ahLst/>
              <a:cxnLst/>
              <a:rect r="r" b="b" t="t" l="l"/>
              <a:pathLst>
                <a:path h="273883" w="1103718">
                  <a:moveTo>
                    <a:pt x="24016" y="0"/>
                  </a:moveTo>
                  <a:lnTo>
                    <a:pt x="1079701" y="0"/>
                  </a:lnTo>
                  <a:cubicBezTo>
                    <a:pt x="1086071" y="0"/>
                    <a:pt x="1092180" y="2530"/>
                    <a:pt x="1096684" y="7034"/>
                  </a:cubicBezTo>
                  <a:cubicBezTo>
                    <a:pt x="1101188" y="11538"/>
                    <a:pt x="1103718" y="17647"/>
                    <a:pt x="1103718" y="24016"/>
                  </a:cubicBezTo>
                  <a:lnTo>
                    <a:pt x="1103718" y="249866"/>
                  </a:lnTo>
                  <a:cubicBezTo>
                    <a:pt x="1103718" y="256236"/>
                    <a:pt x="1101188" y="262345"/>
                    <a:pt x="1096684" y="266849"/>
                  </a:cubicBezTo>
                  <a:cubicBezTo>
                    <a:pt x="1092180" y="271353"/>
                    <a:pt x="1086071" y="273883"/>
                    <a:pt x="1079701" y="273883"/>
                  </a:cubicBezTo>
                  <a:lnTo>
                    <a:pt x="24016" y="273883"/>
                  </a:lnTo>
                  <a:cubicBezTo>
                    <a:pt x="10753" y="273883"/>
                    <a:pt x="0" y="263130"/>
                    <a:pt x="0" y="249866"/>
                  </a:cubicBezTo>
                  <a:lnTo>
                    <a:pt x="0" y="24016"/>
                  </a:lnTo>
                  <a:cubicBezTo>
                    <a:pt x="0" y="17647"/>
                    <a:pt x="2530" y="11538"/>
                    <a:pt x="7034" y="7034"/>
                  </a:cubicBezTo>
                  <a:cubicBezTo>
                    <a:pt x="11538" y="2530"/>
                    <a:pt x="17647" y="0"/>
                    <a:pt x="24016"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103718"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游泳馆无障碍改造</a:t>
              </a:r>
            </a:p>
          </p:txBody>
        </p:sp>
      </p:grpSp>
      <p:sp>
        <p:nvSpPr>
          <p:cNvPr name="TextBox 28" id="28"/>
          <p:cNvSpPr txBox="true"/>
          <p:nvPr/>
        </p:nvSpPr>
        <p:spPr>
          <a:xfrm rot="0">
            <a:off x="1904732" y="2209520"/>
            <a:ext cx="14783172" cy="4038980"/>
          </a:xfrm>
          <a:prstGeom prst="rect">
            <a:avLst/>
          </a:prstGeom>
        </p:spPr>
        <p:txBody>
          <a:bodyPr anchor="t" rtlCol="false" tIns="0" lIns="0" bIns="0" rIns="0">
            <a:spAutoFit/>
          </a:bodyPr>
          <a:lstStyle/>
          <a:p>
            <a:pPr algn="l">
              <a:lnSpc>
                <a:spcPts val="4032"/>
              </a:lnSpc>
            </a:pPr>
            <a:r>
              <a:rPr lang="en-US" sz="2800" b="true">
                <a:solidFill>
                  <a:srgbClr val="000000"/>
                </a:solidFill>
                <a:latin typeface="Arimo Bold"/>
                <a:ea typeface="Arimo Bold"/>
                <a:cs typeface="Arimo Bold"/>
                <a:sym typeface="Arimo Bold"/>
              </a:rPr>
              <a:t>游泳馆游泳池改造</a:t>
            </a:r>
          </a:p>
          <a:p>
            <a:pPr algn="l">
              <a:lnSpc>
                <a:spcPts val="4032"/>
              </a:lnSpc>
            </a:pP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为方便视障人士，泳池两侧池壁每10cm刻有盲文指示标，包含当前深度（每5cm深度标识）、左右池壁距离（至两端距离）以及方向标识，泳池两侧划定视障人士专区便于使用此标识。</a:t>
            </a: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池边安装亮黄色高对比度食品级硅胶防撞条，具有高耐氯性、不吸水不变形，辅助色弱人士判断距离。</a:t>
            </a:r>
          </a:p>
          <a:p>
            <a:pPr algn="l" marL="604529" indent="-302265" lvl="1">
              <a:lnSpc>
                <a:spcPts val="4032"/>
              </a:lnSpc>
              <a:spcBef>
                <a:spcPct val="0"/>
              </a:spcBef>
              <a:buFont typeface="Arial"/>
              <a:buChar char="•"/>
            </a:pPr>
            <a:r>
              <a:rPr lang="en-US" b="true" sz="2800">
                <a:solidFill>
                  <a:srgbClr val="000000"/>
                </a:solidFill>
                <a:latin typeface="Arimo Bold"/>
                <a:ea typeface="Arimo Bold"/>
                <a:cs typeface="Arimo Bold"/>
                <a:sym typeface="Arimo Bold"/>
              </a:rPr>
              <a:t>不采用声源或震动方案（如蜂鸣器、振动器），因其存在漏电风险且可能干扰救生员判断。</a:t>
            </a:r>
          </a:p>
        </p:txBody>
      </p:sp>
      <p:sp>
        <p:nvSpPr>
          <p:cNvPr name="Freeform 29" id="29"/>
          <p:cNvSpPr/>
          <p:nvPr/>
        </p:nvSpPr>
        <p:spPr>
          <a:xfrm flipH="false" flipV="false" rot="0">
            <a:off x="12466771" y="6320317"/>
            <a:ext cx="3305780" cy="2790894"/>
          </a:xfrm>
          <a:custGeom>
            <a:avLst/>
            <a:gdLst/>
            <a:ahLst/>
            <a:cxnLst/>
            <a:rect r="r" b="b" t="t" l="l"/>
            <a:pathLst>
              <a:path h="2790894" w="3305780">
                <a:moveTo>
                  <a:pt x="0" y="0"/>
                </a:moveTo>
                <a:lnTo>
                  <a:pt x="3305780" y="0"/>
                </a:lnTo>
                <a:lnTo>
                  <a:pt x="3305780" y="2790894"/>
                </a:lnTo>
                <a:lnTo>
                  <a:pt x="0" y="2790894"/>
                </a:lnTo>
                <a:lnTo>
                  <a:pt x="0" y="0"/>
                </a:lnTo>
                <a:close/>
              </a:path>
            </a:pathLst>
          </a:custGeom>
          <a:blipFill>
            <a:blip r:embed="rId6"/>
            <a:stretch>
              <a:fillRect l="0" t="-9224" r="0" b="-9224"/>
            </a:stretch>
          </a:blipFill>
        </p:spPr>
      </p:sp>
      <p:sp>
        <p:nvSpPr>
          <p:cNvPr name="TextBox 30" id="30"/>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1" id="31"/>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4190678" cy="1039899"/>
            <a:chOff x="0" y="0"/>
            <a:chExt cx="1103718" cy="273883"/>
          </a:xfrm>
        </p:grpSpPr>
        <p:sp>
          <p:nvSpPr>
            <p:cNvPr name="Freeform 26" id="26"/>
            <p:cNvSpPr/>
            <p:nvPr/>
          </p:nvSpPr>
          <p:spPr>
            <a:xfrm flipH="false" flipV="false" rot="0">
              <a:off x="0" y="0"/>
              <a:ext cx="1103718" cy="273883"/>
            </a:xfrm>
            <a:custGeom>
              <a:avLst/>
              <a:gdLst/>
              <a:ahLst/>
              <a:cxnLst/>
              <a:rect r="r" b="b" t="t" l="l"/>
              <a:pathLst>
                <a:path h="273883" w="1103718">
                  <a:moveTo>
                    <a:pt x="24016" y="0"/>
                  </a:moveTo>
                  <a:lnTo>
                    <a:pt x="1079701" y="0"/>
                  </a:lnTo>
                  <a:cubicBezTo>
                    <a:pt x="1086071" y="0"/>
                    <a:pt x="1092180" y="2530"/>
                    <a:pt x="1096684" y="7034"/>
                  </a:cubicBezTo>
                  <a:cubicBezTo>
                    <a:pt x="1101188" y="11538"/>
                    <a:pt x="1103718" y="17647"/>
                    <a:pt x="1103718" y="24016"/>
                  </a:cubicBezTo>
                  <a:lnTo>
                    <a:pt x="1103718" y="249866"/>
                  </a:lnTo>
                  <a:cubicBezTo>
                    <a:pt x="1103718" y="256236"/>
                    <a:pt x="1101188" y="262345"/>
                    <a:pt x="1096684" y="266849"/>
                  </a:cubicBezTo>
                  <a:cubicBezTo>
                    <a:pt x="1092180" y="271353"/>
                    <a:pt x="1086071" y="273883"/>
                    <a:pt x="1079701" y="273883"/>
                  </a:cubicBezTo>
                  <a:lnTo>
                    <a:pt x="24016" y="273883"/>
                  </a:lnTo>
                  <a:cubicBezTo>
                    <a:pt x="10753" y="273883"/>
                    <a:pt x="0" y="263130"/>
                    <a:pt x="0" y="249866"/>
                  </a:cubicBezTo>
                  <a:lnTo>
                    <a:pt x="0" y="24016"/>
                  </a:lnTo>
                  <a:cubicBezTo>
                    <a:pt x="0" y="17647"/>
                    <a:pt x="2530" y="11538"/>
                    <a:pt x="7034" y="7034"/>
                  </a:cubicBezTo>
                  <a:cubicBezTo>
                    <a:pt x="11538" y="2530"/>
                    <a:pt x="17647" y="0"/>
                    <a:pt x="24016"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103718"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游泳馆无障碍改造</a:t>
              </a:r>
            </a:p>
          </p:txBody>
        </p:sp>
      </p:grpSp>
      <p:sp>
        <p:nvSpPr>
          <p:cNvPr name="TextBox 28" id="28"/>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29" id="29"/>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904732" y="2209520"/>
            <a:ext cx="14783172" cy="3534155"/>
          </a:xfrm>
          <a:prstGeom prst="rect">
            <a:avLst/>
          </a:prstGeom>
        </p:spPr>
        <p:txBody>
          <a:bodyPr anchor="t" rtlCol="false" tIns="0" lIns="0" bIns="0" rIns="0">
            <a:spAutoFit/>
          </a:bodyPr>
          <a:lstStyle/>
          <a:p>
            <a:pPr algn="l">
              <a:lnSpc>
                <a:spcPts val="4032"/>
              </a:lnSpc>
            </a:pPr>
            <a:r>
              <a:rPr lang="en-US" sz="2800" b="true">
                <a:solidFill>
                  <a:srgbClr val="000000"/>
                </a:solidFill>
                <a:latin typeface="Arimo Bold"/>
                <a:ea typeface="Arimo Bold"/>
                <a:cs typeface="Arimo Bold"/>
                <a:sym typeface="Arimo Bold"/>
              </a:rPr>
              <a:t>其他改造</a:t>
            </a:r>
          </a:p>
          <a:p>
            <a:pPr algn="l">
              <a:lnSpc>
                <a:spcPts val="4032"/>
              </a:lnSpc>
            </a:pP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考虑到盲人在寻找自己的储物柜时的困难，休息室储物柜以及钥匙上同时加入盲文储物柜号码，帮助盲人找到自己的储物柜。</a:t>
            </a: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通道两侧安装带有橡胶防撞外壳的不锈钢扶手，高度80–90cm，与盲道并行，提供双重保障。</a:t>
            </a:r>
          </a:p>
          <a:p>
            <a:pPr algn="l" marL="604529" indent="-302265" lvl="1">
              <a:lnSpc>
                <a:spcPts val="4032"/>
              </a:lnSpc>
              <a:spcBef>
                <a:spcPct val="0"/>
              </a:spcBef>
              <a:buFont typeface="Arial"/>
              <a:buChar char="•"/>
            </a:pPr>
            <a:r>
              <a:rPr lang="en-US" b="true" sz="2800">
                <a:solidFill>
                  <a:srgbClr val="000000"/>
                </a:solidFill>
                <a:latin typeface="Arimo Bold"/>
                <a:ea typeface="Arimo Bold"/>
                <a:cs typeface="Arimo Bold"/>
                <a:sym typeface="Arimo Bold"/>
              </a:rPr>
              <a:t>在休息室的墙壁前加入盲文，让盲人能够识别休息室是男休息室还是女休息室。</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4133469" cy="1039899"/>
            <a:chOff x="0" y="0"/>
            <a:chExt cx="1088650" cy="273883"/>
          </a:xfrm>
        </p:grpSpPr>
        <p:sp>
          <p:nvSpPr>
            <p:cNvPr name="Freeform 26" id="26"/>
            <p:cNvSpPr/>
            <p:nvPr/>
          </p:nvSpPr>
          <p:spPr>
            <a:xfrm flipH="false" flipV="false" rot="0">
              <a:off x="0" y="0"/>
              <a:ext cx="1088650" cy="273883"/>
            </a:xfrm>
            <a:custGeom>
              <a:avLst/>
              <a:gdLst/>
              <a:ahLst/>
              <a:cxnLst/>
              <a:rect r="r" b="b" t="t" l="l"/>
              <a:pathLst>
                <a:path h="273883" w="1088650">
                  <a:moveTo>
                    <a:pt x="24349" y="0"/>
                  </a:moveTo>
                  <a:lnTo>
                    <a:pt x="1064301" y="0"/>
                  </a:lnTo>
                  <a:cubicBezTo>
                    <a:pt x="1077749" y="0"/>
                    <a:pt x="1088650" y="10901"/>
                    <a:pt x="1088650" y="24349"/>
                  </a:cubicBezTo>
                  <a:lnTo>
                    <a:pt x="1088650" y="249534"/>
                  </a:lnTo>
                  <a:cubicBezTo>
                    <a:pt x="1088650" y="255992"/>
                    <a:pt x="1086085" y="262185"/>
                    <a:pt x="1081519" y="266751"/>
                  </a:cubicBezTo>
                  <a:cubicBezTo>
                    <a:pt x="1076952" y="271318"/>
                    <a:pt x="1070759" y="273883"/>
                    <a:pt x="1064301" y="273883"/>
                  </a:cubicBezTo>
                  <a:lnTo>
                    <a:pt x="24349" y="273883"/>
                  </a:lnTo>
                  <a:cubicBezTo>
                    <a:pt x="10901" y="273883"/>
                    <a:pt x="0" y="262982"/>
                    <a:pt x="0" y="249534"/>
                  </a:cubicBezTo>
                  <a:lnTo>
                    <a:pt x="0" y="24349"/>
                  </a:lnTo>
                  <a:cubicBezTo>
                    <a:pt x="0" y="17891"/>
                    <a:pt x="2565" y="11698"/>
                    <a:pt x="7132" y="7132"/>
                  </a:cubicBezTo>
                  <a:cubicBezTo>
                    <a:pt x="11698" y="2565"/>
                    <a:pt x="17891" y="0"/>
                    <a:pt x="24349"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088650"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游泳馆无障碍改造</a:t>
              </a:r>
            </a:p>
          </p:txBody>
        </p:sp>
      </p:grpSp>
      <p:sp>
        <p:nvSpPr>
          <p:cNvPr name="Freeform 28" id="28"/>
          <p:cNvSpPr/>
          <p:nvPr/>
        </p:nvSpPr>
        <p:spPr>
          <a:xfrm flipH="false" flipV="false" rot="0">
            <a:off x="5396544" y="1764973"/>
            <a:ext cx="10360258" cy="7283049"/>
          </a:xfrm>
          <a:custGeom>
            <a:avLst/>
            <a:gdLst/>
            <a:ahLst/>
            <a:cxnLst/>
            <a:rect r="r" b="b" t="t" l="l"/>
            <a:pathLst>
              <a:path h="7283049" w="10360258">
                <a:moveTo>
                  <a:pt x="0" y="0"/>
                </a:moveTo>
                <a:lnTo>
                  <a:pt x="10360258" y="0"/>
                </a:lnTo>
                <a:lnTo>
                  <a:pt x="10360258" y="7283049"/>
                </a:lnTo>
                <a:lnTo>
                  <a:pt x="0" y="7283049"/>
                </a:lnTo>
                <a:lnTo>
                  <a:pt x="0" y="0"/>
                </a:lnTo>
                <a:close/>
              </a:path>
            </a:pathLst>
          </a:custGeom>
          <a:blipFill>
            <a:blip r:embed="rId6"/>
            <a:stretch>
              <a:fillRect l="0" t="0" r="0" b="0"/>
            </a:stretch>
          </a:blipFill>
        </p:spPr>
      </p:sp>
      <p:sp>
        <p:nvSpPr>
          <p:cNvPr name="TextBox 29" id="29"/>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3694862" cy="1039899"/>
            <a:chOff x="0" y="0"/>
            <a:chExt cx="973132" cy="273883"/>
          </a:xfrm>
        </p:grpSpPr>
        <p:sp>
          <p:nvSpPr>
            <p:cNvPr name="Freeform 26" id="26"/>
            <p:cNvSpPr/>
            <p:nvPr/>
          </p:nvSpPr>
          <p:spPr>
            <a:xfrm flipH="false" flipV="false" rot="0">
              <a:off x="0" y="0"/>
              <a:ext cx="973132" cy="273883"/>
            </a:xfrm>
            <a:custGeom>
              <a:avLst/>
              <a:gdLst/>
              <a:ahLst/>
              <a:cxnLst/>
              <a:rect r="r" b="b" t="t" l="l"/>
              <a:pathLst>
                <a:path h="273883" w="973132">
                  <a:moveTo>
                    <a:pt x="27239" y="0"/>
                  </a:moveTo>
                  <a:lnTo>
                    <a:pt x="945893" y="0"/>
                  </a:lnTo>
                  <a:cubicBezTo>
                    <a:pt x="953118" y="0"/>
                    <a:pt x="960046" y="2870"/>
                    <a:pt x="965154" y="7978"/>
                  </a:cubicBezTo>
                  <a:cubicBezTo>
                    <a:pt x="970263" y="13087"/>
                    <a:pt x="973132" y="20015"/>
                    <a:pt x="973132" y="27239"/>
                  </a:cubicBezTo>
                  <a:lnTo>
                    <a:pt x="973132" y="246644"/>
                  </a:lnTo>
                  <a:cubicBezTo>
                    <a:pt x="973132" y="253868"/>
                    <a:pt x="970263" y="260796"/>
                    <a:pt x="965154" y="265905"/>
                  </a:cubicBezTo>
                  <a:cubicBezTo>
                    <a:pt x="960046" y="271013"/>
                    <a:pt x="953118" y="273883"/>
                    <a:pt x="945893" y="273883"/>
                  </a:cubicBezTo>
                  <a:lnTo>
                    <a:pt x="27239" y="273883"/>
                  </a:lnTo>
                  <a:cubicBezTo>
                    <a:pt x="20015" y="273883"/>
                    <a:pt x="13087" y="271013"/>
                    <a:pt x="7978" y="265905"/>
                  </a:cubicBezTo>
                  <a:cubicBezTo>
                    <a:pt x="2870" y="260796"/>
                    <a:pt x="0" y="253868"/>
                    <a:pt x="0" y="246644"/>
                  </a:cubicBezTo>
                  <a:lnTo>
                    <a:pt x="0" y="27239"/>
                  </a:lnTo>
                  <a:cubicBezTo>
                    <a:pt x="0" y="20015"/>
                    <a:pt x="2870" y="13087"/>
                    <a:pt x="7978" y="7978"/>
                  </a:cubicBezTo>
                  <a:cubicBezTo>
                    <a:pt x="13087" y="2870"/>
                    <a:pt x="20015" y="0"/>
                    <a:pt x="27239"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973132"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攀岩无障碍改造</a:t>
              </a:r>
            </a:p>
          </p:txBody>
        </p:sp>
      </p:grpSp>
      <p:sp>
        <p:nvSpPr>
          <p:cNvPr name="TextBox 28" id="28"/>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29" id="29"/>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904732" y="2209520"/>
            <a:ext cx="14783172" cy="6563105"/>
          </a:xfrm>
          <a:prstGeom prst="rect">
            <a:avLst/>
          </a:prstGeom>
        </p:spPr>
        <p:txBody>
          <a:bodyPr anchor="t" rtlCol="false" tIns="0" lIns="0" bIns="0" rIns="0">
            <a:spAutoFit/>
          </a:bodyPr>
          <a:lstStyle/>
          <a:p>
            <a:pPr algn="l">
              <a:lnSpc>
                <a:spcPts val="4032"/>
              </a:lnSpc>
            </a:pPr>
            <a:r>
              <a:rPr lang="en-US" sz="2800" b="true">
                <a:solidFill>
                  <a:srgbClr val="000000"/>
                </a:solidFill>
                <a:latin typeface="Arimo Bold"/>
                <a:ea typeface="Arimo Bold"/>
                <a:cs typeface="Arimo Bold"/>
                <a:sym typeface="Arimo Bold"/>
              </a:rPr>
              <a:t>路径设置</a:t>
            </a:r>
          </a:p>
          <a:p>
            <a:pPr algn="l">
              <a:lnSpc>
                <a:spcPts val="4032"/>
              </a:lnSpc>
            </a:pP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传统的攀岩教学指引是由场馆设置攀岩用石块的颜色来确定预设路线或者由教练使用激光笔来照射正确的石块，但这对视障人士非常不友好，所以我们对此做出了改进。</a:t>
            </a: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改进后，教练可以在一个程序中设置石块路径引导残障人士前进。</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指示音</a:t>
            </a:r>
          </a:p>
          <a:p>
            <a:pPr algn="l">
              <a:lnSpc>
                <a:spcPts val="4032"/>
              </a:lnSpc>
            </a:pP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石块内部安装有蜂鸣器，在用户和正确的石块(在设置好的路径上的石块)的距离缩小到一定程度之后蜂鸣器会打开来指示用户攀爬该石块，避免视障人士用户反馈的因为需要四处摸正确的石块造成的体力损耗。</a:t>
            </a:r>
          </a:p>
          <a:p>
            <a:pPr algn="l" marL="604529" indent="-302265" lvl="1">
              <a:lnSpc>
                <a:spcPts val="4032"/>
              </a:lnSpc>
              <a:spcBef>
                <a:spcPct val="0"/>
              </a:spcBef>
              <a:buFont typeface="Arial"/>
              <a:buChar char="•"/>
            </a:pPr>
            <a:r>
              <a:rPr lang="en-US" b="true" sz="2800">
                <a:solidFill>
                  <a:srgbClr val="000000"/>
                </a:solidFill>
                <a:latin typeface="Arimo Bold"/>
                <a:ea typeface="Arimo Bold"/>
                <a:cs typeface="Arimo Bold"/>
                <a:sym typeface="Arimo Bold"/>
              </a:rPr>
              <a:t>蜂鸣器的声音频率设置在2kHz-3KHz(舒适范围)之间，不会让人感到不适，并且其具有0.5-5Hz之间的闪烁，减少用户的不适感。</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3847421" cy="1039899"/>
            <a:chOff x="0" y="0"/>
            <a:chExt cx="1013313" cy="273883"/>
          </a:xfrm>
        </p:grpSpPr>
        <p:sp>
          <p:nvSpPr>
            <p:cNvPr name="Freeform 26" id="26"/>
            <p:cNvSpPr/>
            <p:nvPr/>
          </p:nvSpPr>
          <p:spPr>
            <a:xfrm flipH="false" flipV="false" rot="0">
              <a:off x="0" y="0"/>
              <a:ext cx="1013312" cy="273883"/>
            </a:xfrm>
            <a:custGeom>
              <a:avLst/>
              <a:gdLst/>
              <a:ahLst/>
              <a:cxnLst/>
              <a:rect r="r" b="b" t="t" l="l"/>
              <a:pathLst>
                <a:path h="273883" w="1013312">
                  <a:moveTo>
                    <a:pt x="26159" y="0"/>
                  </a:moveTo>
                  <a:lnTo>
                    <a:pt x="987153" y="0"/>
                  </a:lnTo>
                  <a:cubicBezTo>
                    <a:pt x="994091" y="0"/>
                    <a:pt x="1000745" y="2756"/>
                    <a:pt x="1005651" y="7662"/>
                  </a:cubicBezTo>
                  <a:cubicBezTo>
                    <a:pt x="1010556" y="12568"/>
                    <a:pt x="1013312" y="19221"/>
                    <a:pt x="1013312" y="26159"/>
                  </a:cubicBezTo>
                  <a:lnTo>
                    <a:pt x="1013312" y="247724"/>
                  </a:lnTo>
                  <a:cubicBezTo>
                    <a:pt x="1013312" y="254662"/>
                    <a:pt x="1010556" y="261315"/>
                    <a:pt x="1005651" y="266221"/>
                  </a:cubicBezTo>
                  <a:cubicBezTo>
                    <a:pt x="1000745" y="271127"/>
                    <a:pt x="994091" y="273883"/>
                    <a:pt x="987153" y="273883"/>
                  </a:cubicBezTo>
                  <a:lnTo>
                    <a:pt x="26159" y="273883"/>
                  </a:lnTo>
                  <a:cubicBezTo>
                    <a:pt x="19221" y="273883"/>
                    <a:pt x="12568" y="271127"/>
                    <a:pt x="7662" y="266221"/>
                  </a:cubicBezTo>
                  <a:cubicBezTo>
                    <a:pt x="2756" y="261315"/>
                    <a:pt x="0" y="254662"/>
                    <a:pt x="0" y="247724"/>
                  </a:cubicBezTo>
                  <a:lnTo>
                    <a:pt x="0" y="26159"/>
                  </a:lnTo>
                  <a:cubicBezTo>
                    <a:pt x="0" y="19221"/>
                    <a:pt x="2756" y="12568"/>
                    <a:pt x="7662" y="7662"/>
                  </a:cubicBezTo>
                  <a:cubicBezTo>
                    <a:pt x="12568" y="2756"/>
                    <a:pt x="19221" y="0"/>
                    <a:pt x="26159"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013313"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攀岩无障碍改造</a:t>
              </a:r>
            </a:p>
          </p:txBody>
        </p:sp>
      </p:grpSp>
      <p:sp>
        <p:nvSpPr>
          <p:cNvPr name="TextBox 28" id="28"/>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29" id="29"/>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904732" y="2209520"/>
            <a:ext cx="14783172" cy="6563105"/>
          </a:xfrm>
          <a:prstGeom prst="rect">
            <a:avLst/>
          </a:prstGeom>
        </p:spPr>
        <p:txBody>
          <a:bodyPr anchor="t" rtlCol="false" tIns="0" lIns="0" bIns="0" rIns="0">
            <a:spAutoFit/>
          </a:bodyPr>
          <a:lstStyle/>
          <a:p>
            <a:pPr algn="l">
              <a:lnSpc>
                <a:spcPts val="4032"/>
              </a:lnSpc>
            </a:pPr>
            <a:r>
              <a:rPr lang="en-US" sz="2800" b="true">
                <a:solidFill>
                  <a:srgbClr val="000000"/>
                </a:solidFill>
                <a:latin typeface="Arimo Bold"/>
                <a:ea typeface="Arimo Bold"/>
                <a:cs typeface="Arimo Bold"/>
                <a:sym typeface="Arimo Bold"/>
              </a:rPr>
              <a:t>错误石块处理方案一</a:t>
            </a:r>
          </a:p>
          <a:p>
            <a:pPr algn="l">
              <a:lnSpc>
                <a:spcPts val="4032"/>
              </a:lnSpc>
            </a:pP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该方案石块后部会安装一个电动推杆，石块本身隐藏在一个闸口后部，只有石块被设定为路径的一部分后闸口才会打开并且石块会被推出，不存在踏上或者摸到错误石块的可能性。</a:t>
            </a:r>
          </a:p>
          <a:p>
            <a:pPr algn="l" marL="604529" indent="-302265" lvl="1">
              <a:lnSpc>
                <a:spcPts val="4032"/>
              </a:lnSpc>
              <a:buFont typeface="Arial"/>
              <a:buChar char="•"/>
            </a:pPr>
            <a:r>
              <a:rPr lang="en-US" b="true" sz="2800">
                <a:solidFill>
                  <a:srgbClr val="000000"/>
                </a:solidFill>
                <a:latin typeface="Arimo Bold"/>
                <a:ea typeface="Arimo Bold"/>
                <a:cs typeface="Arimo Bold"/>
                <a:sym typeface="Arimo Bold"/>
              </a:rPr>
              <a:t>电动推杆存在安全自锁，推出石块后如果断电不会收回。</a:t>
            </a:r>
          </a:p>
          <a:p>
            <a:pPr algn="l">
              <a:lnSpc>
                <a:spcPts val="4032"/>
              </a:lnSpc>
            </a:pPr>
          </a:p>
          <a:p>
            <a:pPr algn="l">
              <a:lnSpc>
                <a:spcPts val="4032"/>
              </a:lnSpc>
            </a:pPr>
            <a:r>
              <a:rPr lang="en-US" sz="2800" b="true">
                <a:solidFill>
                  <a:srgbClr val="000000"/>
                </a:solidFill>
                <a:latin typeface="Arimo Bold"/>
                <a:ea typeface="Arimo Bold"/>
                <a:cs typeface="Arimo Bold"/>
                <a:sym typeface="Arimo Bold"/>
              </a:rPr>
              <a:t>错误石块处理方案二</a:t>
            </a:r>
          </a:p>
          <a:p>
            <a:pPr algn="l">
              <a:lnSpc>
                <a:spcPts val="4032"/>
              </a:lnSpc>
            </a:pPr>
          </a:p>
          <a:p>
            <a:pPr algn="l" marL="604529" indent="-302265" lvl="1">
              <a:lnSpc>
                <a:spcPts val="4032"/>
              </a:lnSpc>
              <a:spcBef>
                <a:spcPct val="0"/>
              </a:spcBef>
              <a:buFont typeface="Arial"/>
              <a:buChar char="•"/>
            </a:pPr>
            <a:r>
              <a:rPr lang="en-US" b="true" sz="2800">
                <a:solidFill>
                  <a:srgbClr val="000000"/>
                </a:solidFill>
                <a:latin typeface="Arimo Bold"/>
                <a:ea typeface="Arimo Bold"/>
                <a:cs typeface="Arimo Bold"/>
                <a:sym typeface="Arimo Bold"/>
              </a:rPr>
              <a:t>石块内部安装有压力传感器、振动器以及扬声器，一旦压力传感器感受到压力，发送信息给振动器以及扬声器，扬声器播放石块碎裂的声音，振动器会以8-12Hz之间的频率震动，营造一种石块不稳的触觉，该方案增加了沉浸感以及刺激程度，提高了视障人士所指出的运动带来的刺激感。</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3771141" cy="1039899"/>
            <a:chOff x="0" y="0"/>
            <a:chExt cx="993222" cy="273883"/>
          </a:xfrm>
        </p:grpSpPr>
        <p:sp>
          <p:nvSpPr>
            <p:cNvPr name="Freeform 26" id="26"/>
            <p:cNvSpPr/>
            <p:nvPr/>
          </p:nvSpPr>
          <p:spPr>
            <a:xfrm flipH="false" flipV="false" rot="0">
              <a:off x="0" y="0"/>
              <a:ext cx="993222" cy="273883"/>
            </a:xfrm>
            <a:custGeom>
              <a:avLst/>
              <a:gdLst/>
              <a:ahLst/>
              <a:cxnLst/>
              <a:rect r="r" b="b" t="t" l="l"/>
              <a:pathLst>
                <a:path h="273883" w="993222">
                  <a:moveTo>
                    <a:pt x="26688" y="0"/>
                  </a:moveTo>
                  <a:lnTo>
                    <a:pt x="966534" y="0"/>
                  </a:lnTo>
                  <a:cubicBezTo>
                    <a:pt x="981274" y="0"/>
                    <a:pt x="993222" y="11949"/>
                    <a:pt x="993222" y="26688"/>
                  </a:cubicBezTo>
                  <a:lnTo>
                    <a:pt x="993222" y="247195"/>
                  </a:lnTo>
                  <a:cubicBezTo>
                    <a:pt x="993222" y="261934"/>
                    <a:pt x="981274" y="273883"/>
                    <a:pt x="966534" y="273883"/>
                  </a:cubicBezTo>
                  <a:lnTo>
                    <a:pt x="26688" y="273883"/>
                  </a:lnTo>
                  <a:cubicBezTo>
                    <a:pt x="11949" y="273883"/>
                    <a:pt x="0" y="261934"/>
                    <a:pt x="0" y="247195"/>
                  </a:cubicBezTo>
                  <a:lnTo>
                    <a:pt x="0" y="26688"/>
                  </a:lnTo>
                  <a:cubicBezTo>
                    <a:pt x="0" y="11949"/>
                    <a:pt x="11949" y="0"/>
                    <a:pt x="26688"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993222"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攀岩无障碍改造</a:t>
              </a:r>
            </a:p>
          </p:txBody>
        </p:sp>
      </p:grpSp>
      <p:sp>
        <p:nvSpPr>
          <p:cNvPr name="Freeform 28" id="28"/>
          <p:cNvSpPr/>
          <p:nvPr/>
        </p:nvSpPr>
        <p:spPr>
          <a:xfrm flipH="false" flipV="false" rot="0">
            <a:off x="5333563" y="1771440"/>
            <a:ext cx="10210047" cy="7108665"/>
          </a:xfrm>
          <a:custGeom>
            <a:avLst/>
            <a:gdLst/>
            <a:ahLst/>
            <a:cxnLst/>
            <a:rect r="r" b="b" t="t" l="l"/>
            <a:pathLst>
              <a:path h="7108665" w="10210047">
                <a:moveTo>
                  <a:pt x="0" y="0"/>
                </a:moveTo>
                <a:lnTo>
                  <a:pt x="10210047" y="0"/>
                </a:lnTo>
                <a:lnTo>
                  <a:pt x="10210047" y="7108665"/>
                </a:lnTo>
                <a:lnTo>
                  <a:pt x="0" y="7108665"/>
                </a:lnTo>
                <a:lnTo>
                  <a:pt x="0" y="0"/>
                </a:lnTo>
                <a:close/>
              </a:path>
            </a:pathLst>
          </a:custGeom>
          <a:blipFill>
            <a:blip r:embed="rId6"/>
            <a:stretch>
              <a:fillRect l="0" t="0" r="0" b="0"/>
            </a:stretch>
          </a:blipFill>
        </p:spPr>
      </p:sp>
      <p:sp>
        <p:nvSpPr>
          <p:cNvPr name="TextBox 29" id="29"/>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4667425" cy="1039899"/>
            <a:chOff x="0" y="0"/>
            <a:chExt cx="1229281" cy="273883"/>
          </a:xfrm>
        </p:grpSpPr>
        <p:sp>
          <p:nvSpPr>
            <p:cNvPr name="Freeform 26" id="26"/>
            <p:cNvSpPr/>
            <p:nvPr/>
          </p:nvSpPr>
          <p:spPr>
            <a:xfrm flipH="false" flipV="false" rot="0">
              <a:off x="0" y="0"/>
              <a:ext cx="1229281" cy="273883"/>
            </a:xfrm>
            <a:custGeom>
              <a:avLst/>
              <a:gdLst/>
              <a:ahLst/>
              <a:cxnLst/>
              <a:rect r="r" b="b" t="t" l="l"/>
              <a:pathLst>
                <a:path h="273883" w="1229281">
                  <a:moveTo>
                    <a:pt x="21563" y="0"/>
                  </a:moveTo>
                  <a:lnTo>
                    <a:pt x="1207717" y="0"/>
                  </a:lnTo>
                  <a:cubicBezTo>
                    <a:pt x="1213436" y="0"/>
                    <a:pt x="1218921" y="2272"/>
                    <a:pt x="1222965" y="6316"/>
                  </a:cubicBezTo>
                  <a:cubicBezTo>
                    <a:pt x="1227009" y="10360"/>
                    <a:pt x="1229281" y="15844"/>
                    <a:pt x="1229281" y="21563"/>
                  </a:cubicBezTo>
                  <a:lnTo>
                    <a:pt x="1229281" y="252320"/>
                  </a:lnTo>
                  <a:cubicBezTo>
                    <a:pt x="1229281" y="258039"/>
                    <a:pt x="1227009" y="263523"/>
                    <a:pt x="1222965" y="267567"/>
                  </a:cubicBezTo>
                  <a:cubicBezTo>
                    <a:pt x="1218921" y="271611"/>
                    <a:pt x="1213436" y="273883"/>
                    <a:pt x="1207717" y="273883"/>
                  </a:cubicBezTo>
                  <a:lnTo>
                    <a:pt x="21563" y="273883"/>
                  </a:lnTo>
                  <a:cubicBezTo>
                    <a:pt x="15844" y="273883"/>
                    <a:pt x="10360" y="271611"/>
                    <a:pt x="6316" y="267567"/>
                  </a:cubicBezTo>
                  <a:cubicBezTo>
                    <a:pt x="2272" y="263523"/>
                    <a:pt x="0" y="258039"/>
                    <a:pt x="0" y="252320"/>
                  </a:cubicBezTo>
                  <a:lnTo>
                    <a:pt x="0" y="21563"/>
                  </a:lnTo>
                  <a:cubicBezTo>
                    <a:pt x="0" y="15844"/>
                    <a:pt x="2272" y="10360"/>
                    <a:pt x="6316" y="6316"/>
                  </a:cubicBezTo>
                  <a:cubicBezTo>
                    <a:pt x="10360" y="2272"/>
                    <a:pt x="15844" y="0"/>
                    <a:pt x="21563"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229281"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无障碍人士陪同系统</a:t>
              </a:r>
            </a:p>
          </p:txBody>
        </p:sp>
      </p:grpSp>
      <p:sp>
        <p:nvSpPr>
          <p:cNvPr name="TextBox 28" id="28"/>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29" id="29"/>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904732" y="2209520"/>
            <a:ext cx="14783172" cy="6058280"/>
          </a:xfrm>
          <a:prstGeom prst="rect">
            <a:avLst/>
          </a:prstGeom>
        </p:spPr>
        <p:txBody>
          <a:bodyPr anchor="t" rtlCol="false" tIns="0" lIns="0" bIns="0" rIns="0">
            <a:spAutoFit/>
          </a:bodyPr>
          <a:lstStyle/>
          <a:p>
            <a:pPr algn="l">
              <a:lnSpc>
                <a:spcPts val="4032"/>
              </a:lnSpc>
              <a:spcBef>
                <a:spcPct val="0"/>
              </a:spcBef>
            </a:pPr>
            <a:r>
              <a:rPr lang="en-US" b="true" sz="2800">
                <a:solidFill>
                  <a:srgbClr val="000000"/>
                </a:solidFill>
                <a:latin typeface="Arimo Bold"/>
                <a:ea typeface="Arimo Bold"/>
                <a:cs typeface="Arimo Bold"/>
                <a:sym typeface="Arimo Bold"/>
              </a:rPr>
              <a:t>注意到香港大部分残障人士在运动时都需要志愿者陪同以及SmartPlay应用，我们设计了一个系统让残疾人能够预约所有运动需要的陪同。</a:t>
            </a:r>
          </a:p>
          <a:p>
            <a:pPr algn="l">
              <a:lnSpc>
                <a:spcPts val="4032"/>
              </a:lnSpc>
              <a:spcBef>
                <a:spcPct val="0"/>
              </a:spcBef>
            </a:pPr>
          </a:p>
          <a:p>
            <a:pPr algn="l">
              <a:lnSpc>
                <a:spcPts val="4032"/>
              </a:lnSpc>
              <a:spcBef>
                <a:spcPct val="0"/>
              </a:spcBef>
            </a:pPr>
            <a:r>
              <a:rPr lang="en-US" b="true" sz="2800">
                <a:solidFill>
                  <a:srgbClr val="000000"/>
                </a:solidFill>
                <a:latin typeface="Arimo Bold"/>
                <a:ea typeface="Arimo Bold"/>
                <a:cs typeface="Arimo Bold"/>
                <a:sym typeface="Arimo Bold"/>
              </a:rPr>
              <a:t>线上</a:t>
            </a:r>
          </a:p>
          <a:p>
            <a:pPr algn="l">
              <a:lnSpc>
                <a:spcPts val="4032"/>
              </a:lnSpc>
              <a:spcBef>
                <a:spcPct val="0"/>
              </a:spcBef>
            </a:pPr>
          </a:p>
          <a:p>
            <a:pPr algn="l" marL="604529" indent="-302265" lvl="1">
              <a:lnSpc>
                <a:spcPts val="4032"/>
              </a:lnSpc>
              <a:spcBef>
                <a:spcPct val="0"/>
              </a:spcBef>
              <a:buFont typeface="Arial"/>
              <a:buChar char="•"/>
            </a:pPr>
            <a:r>
              <a:rPr lang="en-US" b="true" sz="2800">
                <a:solidFill>
                  <a:srgbClr val="000000"/>
                </a:solidFill>
                <a:latin typeface="Arimo Bold"/>
                <a:ea typeface="Arimo Bold"/>
                <a:cs typeface="Arimo Bold"/>
                <a:sym typeface="Arimo Bold"/>
              </a:rPr>
              <a:t>一个应用/网站允许残障人士在互联网上预约需要的陪同，UI界面使用高对比度衬线字体，且具有文字朗读功能，并且各个UI组件尽可能大且具有防误触机制。</a:t>
            </a:r>
          </a:p>
          <a:p>
            <a:pPr algn="l">
              <a:lnSpc>
                <a:spcPts val="4032"/>
              </a:lnSpc>
              <a:spcBef>
                <a:spcPct val="0"/>
              </a:spcBef>
            </a:pPr>
          </a:p>
          <a:p>
            <a:pPr algn="l">
              <a:lnSpc>
                <a:spcPts val="4032"/>
              </a:lnSpc>
              <a:spcBef>
                <a:spcPct val="0"/>
              </a:spcBef>
            </a:pPr>
            <a:r>
              <a:rPr lang="en-US" b="true" sz="2800">
                <a:solidFill>
                  <a:srgbClr val="000000"/>
                </a:solidFill>
                <a:latin typeface="Arimo Bold"/>
                <a:ea typeface="Arimo Bold"/>
                <a:cs typeface="Arimo Bold"/>
                <a:sym typeface="Arimo Bold"/>
              </a:rPr>
              <a:t>线下</a:t>
            </a:r>
          </a:p>
          <a:p>
            <a:pPr algn="l">
              <a:lnSpc>
                <a:spcPts val="4032"/>
              </a:lnSpc>
              <a:spcBef>
                <a:spcPct val="0"/>
              </a:spcBef>
            </a:pPr>
          </a:p>
          <a:p>
            <a:pPr algn="l" marL="604529" indent="-302265" lvl="1">
              <a:lnSpc>
                <a:spcPts val="4032"/>
              </a:lnSpc>
              <a:spcBef>
                <a:spcPct val="0"/>
              </a:spcBef>
              <a:buFont typeface="Arial"/>
              <a:buChar char="•"/>
            </a:pPr>
            <a:r>
              <a:rPr lang="en-US" b="true" sz="2800">
                <a:solidFill>
                  <a:srgbClr val="000000"/>
                </a:solidFill>
                <a:latin typeface="Arimo Bold"/>
                <a:ea typeface="Arimo Bold"/>
                <a:cs typeface="Arimo Bold"/>
                <a:sym typeface="Arimo Bold"/>
              </a:rPr>
              <a:t>在体育场内设置特别设备，残障人士使用按钮来操控该设备，按钮上标有盲文和视觉文字，设备UI同上。</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608826" y="584144"/>
            <a:ext cx="4724635" cy="1039899"/>
            <a:chOff x="0" y="0"/>
            <a:chExt cx="1244348" cy="273883"/>
          </a:xfrm>
        </p:grpSpPr>
        <p:sp>
          <p:nvSpPr>
            <p:cNvPr name="Freeform 26" id="26"/>
            <p:cNvSpPr/>
            <p:nvPr/>
          </p:nvSpPr>
          <p:spPr>
            <a:xfrm flipH="false" flipV="false" rot="0">
              <a:off x="0" y="0"/>
              <a:ext cx="1244348" cy="273883"/>
            </a:xfrm>
            <a:custGeom>
              <a:avLst/>
              <a:gdLst/>
              <a:ahLst/>
              <a:cxnLst/>
              <a:rect r="r" b="b" t="t" l="l"/>
              <a:pathLst>
                <a:path h="273883" w="1244348">
                  <a:moveTo>
                    <a:pt x="21302" y="0"/>
                  </a:moveTo>
                  <a:lnTo>
                    <a:pt x="1223046" y="0"/>
                  </a:lnTo>
                  <a:cubicBezTo>
                    <a:pt x="1234811" y="0"/>
                    <a:pt x="1244348" y="9537"/>
                    <a:pt x="1244348" y="21302"/>
                  </a:cubicBezTo>
                  <a:lnTo>
                    <a:pt x="1244348" y="252581"/>
                  </a:lnTo>
                  <a:cubicBezTo>
                    <a:pt x="1244348" y="258230"/>
                    <a:pt x="1242104" y="263649"/>
                    <a:pt x="1238109" y="267644"/>
                  </a:cubicBezTo>
                  <a:cubicBezTo>
                    <a:pt x="1234114" y="271639"/>
                    <a:pt x="1228696" y="273883"/>
                    <a:pt x="1223046" y="273883"/>
                  </a:cubicBezTo>
                  <a:lnTo>
                    <a:pt x="21302" y="273883"/>
                  </a:lnTo>
                  <a:cubicBezTo>
                    <a:pt x="9537" y="273883"/>
                    <a:pt x="0" y="264346"/>
                    <a:pt x="0" y="252581"/>
                  </a:cubicBezTo>
                  <a:lnTo>
                    <a:pt x="0" y="21302"/>
                  </a:lnTo>
                  <a:cubicBezTo>
                    <a:pt x="0" y="9537"/>
                    <a:pt x="9537" y="0"/>
                    <a:pt x="21302"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0" y="-28575"/>
              <a:ext cx="1244348" cy="302458"/>
            </a:xfrm>
            <a:prstGeom prst="rect">
              <a:avLst/>
            </a:prstGeom>
          </p:spPr>
          <p:txBody>
            <a:bodyPr anchor="ctr" rtlCol="false" tIns="50800" lIns="50800" bIns="50800" rIns="50800"/>
            <a:lstStyle/>
            <a:p>
              <a:pPr algn="ctr">
                <a:lnSpc>
                  <a:spcPts val="4753"/>
                </a:lnSpc>
              </a:pPr>
              <a:r>
                <a:rPr lang="en-US" b="true" sz="3960">
                  <a:solidFill>
                    <a:srgbClr val="000000"/>
                  </a:solidFill>
                  <a:latin typeface="Arimo Bold"/>
                  <a:ea typeface="Arimo Bold"/>
                  <a:cs typeface="Arimo Bold"/>
                  <a:sym typeface="Arimo Bold"/>
                </a:rPr>
                <a:t>无障碍人士陪同系统</a:t>
              </a:r>
            </a:p>
          </p:txBody>
        </p:sp>
      </p:grpSp>
      <p:sp>
        <p:nvSpPr>
          <p:cNvPr name="Freeform 28" id="28"/>
          <p:cNvSpPr/>
          <p:nvPr/>
        </p:nvSpPr>
        <p:spPr>
          <a:xfrm flipH="false" flipV="false" rot="0">
            <a:off x="5766752" y="1624043"/>
            <a:ext cx="10709888" cy="7471422"/>
          </a:xfrm>
          <a:custGeom>
            <a:avLst/>
            <a:gdLst/>
            <a:ahLst/>
            <a:cxnLst/>
            <a:rect r="r" b="b" t="t" l="l"/>
            <a:pathLst>
              <a:path h="7471422" w="10709888">
                <a:moveTo>
                  <a:pt x="0" y="0"/>
                </a:moveTo>
                <a:lnTo>
                  <a:pt x="10709888" y="0"/>
                </a:lnTo>
                <a:lnTo>
                  <a:pt x="10709888" y="7471421"/>
                </a:lnTo>
                <a:lnTo>
                  <a:pt x="0" y="7471421"/>
                </a:lnTo>
                <a:lnTo>
                  <a:pt x="0" y="0"/>
                </a:lnTo>
                <a:close/>
              </a:path>
            </a:pathLst>
          </a:custGeom>
          <a:blipFill>
            <a:blip r:embed="rId6"/>
            <a:stretch>
              <a:fillRect l="0" t="0" r="0" b="0"/>
            </a:stretch>
          </a:blipFill>
        </p:spPr>
      </p:sp>
      <p:sp>
        <p:nvSpPr>
          <p:cNvPr name="TextBox 29" id="29"/>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0" id="30"/>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grpSp>
        <p:nvGrpSpPr>
          <p:cNvPr name="Group 3" id="3"/>
          <p:cNvGrpSpPr/>
          <p:nvPr/>
        </p:nvGrpSpPr>
        <p:grpSpPr>
          <a:xfrm rot="0">
            <a:off x="6555377" y="3000692"/>
            <a:ext cx="5177245" cy="729924"/>
            <a:chOff x="0" y="0"/>
            <a:chExt cx="1363554" cy="192243"/>
          </a:xfrm>
        </p:grpSpPr>
        <p:sp>
          <p:nvSpPr>
            <p:cNvPr name="Freeform 4" id="4"/>
            <p:cNvSpPr/>
            <p:nvPr/>
          </p:nvSpPr>
          <p:spPr>
            <a:xfrm flipH="false" flipV="false" rot="0">
              <a:off x="0" y="0"/>
              <a:ext cx="1363554" cy="192243"/>
            </a:xfrm>
            <a:custGeom>
              <a:avLst/>
              <a:gdLst/>
              <a:ahLst/>
              <a:cxnLst/>
              <a:rect r="r" b="b" t="t" l="l"/>
              <a:pathLst>
                <a:path h="192243" w="1363554">
                  <a:moveTo>
                    <a:pt x="19440" y="0"/>
                  </a:moveTo>
                  <a:lnTo>
                    <a:pt x="1344114" y="0"/>
                  </a:lnTo>
                  <a:cubicBezTo>
                    <a:pt x="1349270" y="0"/>
                    <a:pt x="1354215" y="2048"/>
                    <a:pt x="1357860" y="5694"/>
                  </a:cubicBezTo>
                  <a:cubicBezTo>
                    <a:pt x="1361506" y="9339"/>
                    <a:pt x="1363554" y="14284"/>
                    <a:pt x="1363554" y="19440"/>
                  </a:cubicBezTo>
                  <a:lnTo>
                    <a:pt x="1363554" y="172804"/>
                  </a:lnTo>
                  <a:cubicBezTo>
                    <a:pt x="1363554" y="177959"/>
                    <a:pt x="1361506" y="182904"/>
                    <a:pt x="1357860" y="186550"/>
                  </a:cubicBezTo>
                  <a:cubicBezTo>
                    <a:pt x="1354215" y="190195"/>
                    <a:pt x="1349270" y="192243"/>
                    <a:pt x="1344114" y="192243"/>
                  </a:cubicBezTo>
                  <a:lnTo>
                    <a:pt x="19440" y="192243"/>
                  </a:lnTo>
                  <a:cubicBezTo>
                    <a:pt x="14284" y="192243"/>
                    <a:pt x="9339" y="190195"/>
                    <a:pt x="5694" y="186550"/>
                  </a:cubicBezTo>
                  <a:cubicBezTo>
                    <a:pt x="2048" y="182904"/>
                    <a:pt x="0" y="177959"/>
                    <a:pt x="0" y="172804"/>
                  </a:cubicBezTo>
                  <a:lnTo>
                    <a:pt x="0" y="19440"/>
                  </a:lnTo>
                  <a:cubicBezTo>
                    <a:pt x="0" y="14284"/>
                    <a:pt x="2048" y="9339"/>
                    <a:pt x="5694" y="5694"/>
                  </a:cubicBezTo>
                  <a:cubicBezTo>
                    <a:pt x="9339" y="2048"/>
                    <a:pt x="14284" y="0"/>
                    <a:pt x="19440" y="0"/>
                  </a:cubicBez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19050"/>
              <a:ext cx="1363554" cy="211293"/>
            </a:xfrm>
            <a:prstGeom prst="rect">
              <a:avLst/>
            </a:prstGeom>
          </p:spPr>
          <p:txBody>
            <a:bodyPr anchor="ctr" rtlCol="false" tIns="50800" lIns="50800" bIns="50800" rIns="50800"/>
            <a:lstStyle/>
            <a:p>
              <a:pPr algn="ctr">
                <a:lnSpc>
                  <a:spcPts val="1633"/>
                </a:lnSpc>
              </a:pPr>
            </a:p>
          </p:txBody>
        </p:sp>
      </p:grpSp>
      <p:sp>
        <p:nvSpPr>
          <p:cNvPr name="TextBox 6" id="6"/>
          <p:cNvSpPr txBox="true"/>
          <p:nvPr/>
        </p:nvSpPr>
        <p:spPr>
          <a:xfrm rot="0">
            <a:off x="7944966" y="3074366"/>
            <a:ext cx="2398069" cy="562610"/>
          </a:xfrm>
          <a:prstGeom prst="rect">
            <a:avLst/>
          </a:prstGeom>
        </p:spPr>
        <p:txBody>
          <a:bodyPr anchor="t" rtlCol="false" tIns="0" lIns="0" bIns="0" rIns="0">
            <a:spAutoFit/>
          </a:bodyPr>
          <a:lstStyle/>
          <a:p>
            <a:pPr algn="ctr">
              <a:lnSpc>
                <a:spcPts val="3950"/>
              </a:lnSpc>
            </a:pPr>
            <a:r>
              <a:rPr lang="en-US" sz="3291">
                <a:solidFill>
                  <a:srgbClr val="000000"/>
                </a:solidFill>
                <a:latin typeface="Arial MT Pro"/>
                <a:ea typeface="Arial MT Pro"/>
                <a:cs typeface="Arial MT Pro"/>
                <a:sym typeface="Arial MT Pro"/>
              </a:rPr>
              <a:t>THE END</a:t>
            </a:r>
          </a:p>
        </p:txBody>
      </p:sp>
      <p:sp>
        <p:nvSpPr>
          <p:cNvPr name="Freeform 7" id="7"/>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8" id="8"/>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11" id="11"/>
          <p:cNvGrpSpPr/>
          <p:nvPr/>
        </p:nvGrpSpPr>
        <p:grpSpPr>
          <a:xfrm rot="0">
            <a:off x="931641" y="8814940"/>
            <a:ext cx="973091" cy="592542"/>
            <a:chOff x="0" y="0"/>
            <a:chExt cx="1297455" cy="790056"/>
          </a:xfrm>
        </p:grpSpPr>
        <p:grpSp>
          <p:nvGrpSpPr>
            <p:cNvPr name="Group 12" id="12"/>
            <p:cNvGrpSpPr/>
            <p:nvPr/>
          </p:nvGrpSpPr>
          <p:grpSpPr>
            <a:xfrm rot="0">
              <a:off x="0" y="251932"/>
              <a:ext cx="1297455" cy="538123"/>
              <a:chOff x="0" y="0"/>
              <a:chExt cx="812800" cy="337111"/>
            </a:xfrm>
          </p:grpSpPr>
          <p:sp>
            <p:nvSpPr>
              <p:cNvPr name="Freeform 13" id="13"/>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4" id="14"/>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5" id="15"/>
            <p:cNvGrpSpPr/>
            <p:nvPr/>
          </p:nvGrpSpPr>
          <p:grpSpPr>
            <a:xfrm rot="0">
              <a:off x="0" y="0"/>
              <a:ext cx="1297455" cy="538123"/>
              <a:chOff x="0" y="0"/>
              <a:chExt cx="812800" cy="337111"/>
            </a:xfrm>
          </p:grpSpPr>
          <p:sp>
            <p:nvSpPr>
              <p:cNvPr name="Freeform 16" id="16"/>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7" id="17"/>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8" id="18"/>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6687904" y="8683467"/>
            <a:ext cx="571396" cy="219224"/>
            <a:chOff x="0" y="0"/>
            <a:chExt cx="761861" cy="292299"/>
          </a:xfrm>
        </p:grpSpPr>
        <p:grpSp>
          <p:nvGrpSpPr>
            <p:cNvPr name="Group 20" id="20"/>
            <p:cNvGrpSpPr/>
            <p:nvPr/>
          </p:nvGrpSpPr>
          <p:grpSpPr>
            <a:xfrm rot="5400000">
              <a:off x="-18269" y="18269"/>
              <a:ext cx="292299" cy="255762"/>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2" id="22"/>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3" id="23"/>
            <p:cNvGrpSpPr/>
            <p:nvPr/>
          </p:nvGrpSpPr>
          <p:grpSpPr>
            <a:xfrm rot="5400000">
              <a:off x="232069" y="18269"/>
              <a:ext cx="292299" cy="255762"/>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5" id="25"/>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5400000">
              <a:off x="487831" y="18269"/>
              <a:ext cx="292299" cy="255762"/>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8" id="2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TextBox 29" id="29"/>
          <p:cNvSpPr txBox="true"/>
          <p:nvPr/>
        </p:nvSpPr>
        <p:spPr>
          <a:xfrm rot="0">
            <a:off x="4972640" y="3994961"/>
            <a:ext cx="8342719" cy="1789450"/>
          </a:xfrm>
          <a:prstGeom prst="rect">
            <a:avLst/>
          </a:prstGeom>
        </p:spPr>
        <p:txBody>
          <a:bodyPr anchor="t" rtlCol="false" tIns="0" lIns="0" bIns="0" rIns="0">
            <a:spAutoFit/>
          </a:bodyPr>
          <a:lstStyle/>
          <a:p>
            <a:pPr algn="ctr" marL="0" indent="0" lvl="0">
              <a:lnSpc>
                <a:spcPts val="14708"/>
              </a:lnSpc>
              <a:spcBef>
                <a:spcPct val="0"/>
              </a:spcBef>
            </a:pPr>
            <a:r>
              <a:rPr lang="en-US" sz="10213" spc="1409">
                <a:solidFill>
                  <a:srgbClr val="000000"/>
                </a:solidFill>
                <a:latin typeface="字由文艺黑"/>
                <a:ea typeface="字由文艺黑"/>
                <a:cs typeface="字由文艺黑"/>
                <a:sym typeface="字由文艺黑"/>
              </a:rPr>
              <a:t>感谢观看</a:t>
            </a:r>
          </a:p>
        </p:txBody>
      </p:sp>
      <p:sp>
        <p:nvSpPr>
          <p:cNvPr name="TextBox 30" id="30"/>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1" id="31"/>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grpSp>
        <p:nvGrpSpPr>
          <p:cNvPr name="Group 32" id="32"/>
          <p:cNvGrpSpPr/>
          <p:nvPr/>
        </p:nvGrpSpPr>
        <p:grpSpPr>
          <a:xfrm rot="0">
            <a:off x="16537754" y="1028700"/>
            <a:ext cx="542064" cy="542064"/>
            <a:chOff x="0" y="0"/>
            <a:chExt cx="722752" cy="722752"/>
          </a:xfrm>
        </p:grpSpPr>
        <p:grpSp>
          <p:nvGrpSpPr>
            <p:cNvPr name="Group 33" id="33"/>
            <p:cNvGrpSpPr/>
            <p:nvPr/>
          </p:nvGrpSpPr>
          <p:grpSpPr>
            <a:xfrm rot="0">
              <a:off x="0" y="0"/>
              <a:ext cx="722752" cy="72275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6" id="36"/>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7" id="37"/>
          <p:cNvGrpSpPr/>
          <p:nvPr/>
        </p:nvGrpSpPr>
        <p:grpSpPr>
          <a:xfrm rot="0">
            <a:off x="15783728" y="1028700"/>
            <a:ext cx="542064" cy="542064"/>
            <a:chOff x="0" y="0"/>
            <a:chExt cx="722752" cy="722752"/>
          </a:xfrm>
        </p:grpSpPr>
        <p:grpSp>
          <p:nvGrpSpPr>
            <p:cNvPr name="Group 38" id="38"/>
            <p:cNvGrpSpPr/>
            <p:nvPr/>
          </p:nvGrpSpPr>
          <p:grpSpPr>
            <a:xfrm rot="0">
              <a:off x="0" y="0"/>
              <a:ext cx="722752" cy="72275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41" id="41"/>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1904732" y="1957513"/>
            <a:ext cx="10906024" cy="10147344"/>
          </a:xfrm>
          <a:custGeom>
            <a:avLst/>
            <a:gdLst/>
            <a:ahLst/>
            <a:cxnLst/>
            <a:rect r="r" b="b" t="t" l="l"/>
            <a:pathLst>
              <a:path h="10147344" w="10906024">
                <a:moveTo>
                  <a:pt x="0" y="0"/>
                </a:moveTo>
                <a:lnTo>
                  <a:pt x="10906024" y="0"/>
                </a:lnTo>
                <a:lnTo>
                  <a:pt x="10906024" y="10147344"/>
                </a:lnTo>
                <a:lnTo>
                  <a:pt x="0" y="10147344"/>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931641" y="8814940"/>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16537754" y="1028700"/>
            <a:ext cx="542064" cy="542064"/>
            <a:chOff x="0" y="0"/>
            <a:chExt cx="722752" cy="722752"/>
          </a:xfrm>
        </p:grpSpPr>
        <p:grpSp>
          <p:nvGrpSpPr>
            <p:cNvPr name="Group 26" id="26"/>
            <p:cNvGrpSpPr/>
            <p:nvPr/>
          </p:nvGrpSpPr>
          <p:grpSpPr>
            <a:xfrm rot="0">
              <a:off x="0" y="0"/>
              <a:ext cx="722752" cy="7227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9" id="29"/>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15783728" y="1028700"/>
            <a:ext cx="542064" cy="542064"/>
            <a:chOff x="0" y="0"/>
            <a:chExt cx="722752" cy="722752"/>
          </a:xfrm>
        </p:grpSpPr>
        <p:grpSp>
          <p:nvGrpSpPr>
            <p:cNvPr name="Group 31" id="31"/>
            <p:cNvGrpSpPr/>
            <p:nvPr/>
          </p:nvGrpSpPr>
          <p:grpSpPr>
            <a:xfrm rot="0">
              <a:off x="0" y="0"/>
              <a:ext cx="722752" cy="72275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4" id="34"/>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5" id="35"/>
          <p:cNvGrpSpPr/>
          <p:nvPr/>
        </p:nvGrpSpPr>
        <p:grpSpPr>
          <a:xfrm rot="0">
            <a:off x="1130154" y="923903"/>
            <a:ext cx="3037783" cy="751657"/>
            <a:chOff x="0" y="0"/>
            <a:chExt cx="855510" cy="211684"/>
          </a:xfrm>
        </p:grpSpPr>
        <p:sp>
          <p:nvSpPr>
            <p:cNvPr name="Freeform 36" id="36"/>
            <p:cNvSpPr/>
            <p:nvPr/>
          </p:nvSpPr>
          <p:spPr>
            <a:xfrm flipH="false" flipV="false" rot="0">
              <a:off x="0" y="0"/>
              <a:ext cx="855510" cy="211684"/>
            </a:xfrm>
            <a:custGeom>
              <a:avLst/>
              <a:gdLst/>
              <a:ahLst/>
              <a:cxnLst/>
              <a:rect r="r" b="b" t="t" l="l"/>
              <a:pathLst>
                <a:path h="211684" w="855510">
                  <a:moveTo>
                    <a:pt x="0" y="0"/>
                  </a:moveTo>
                  <a:lnTo>
                    <a:pt x="855510" y="0"/>
                  </a:lnTo>
                  <a:lnTo>
                    <a:pt x="855510" y="211684"/>
                  </a:lnTo>
                  <a:lnTo>
                    <a:pt x="0" y="211684"/>
                  </a:lnTo>
                  <a:close/>
                </a:path>
              </a:pathLst>
            </a:custGeom>
            <a:gradFill rotWithShape="true">
              <a:gsLst>
                <a:gs pos="0">
                  <a:srgbClr val="CDFFD8">
                    <a:alpha val="100000"/>
                  </a:srgbClr>
                </a:gs>
                <a:gs pos="100000">
                  <a:srgbClr val="94B9FF">
                    <a:alpha val="100000"/>
                  </a:srgbClr>
                </a:gs>
              </a:gsLst>
              <a:lin ang="0"/>
            </a:gradFill>
          </p:spPr>
        </p:sp>
        <p:sp>
          <p:nvSpPr>
            <p:cNvPr name="TextBox 37" id="37"/>
            <p:cNvSpPr txBox="true"/>
            <p:nvPr/>
          </p:nvSpPr>
          <p:spPr>
            <a:xfrm>
              <a:off x="0" y="-85725"/>
              <a:ext cx="855510" cy="297409"/>
            </a:xfrm>
            <a:prstGeom prst="rect">
              <a:avLst/>
            </a:prstGeom>
          </p:spPr>
          <p:txBody>
            <a:bodyPr anchor="ctr" rtlCol="false" tIns="50800" lIns="50800" bIns="50800" rIns="50800"/>
            <a:lstStyle/>
            <a:p>
              <a:pPr algn="ctr">
                <a:lnSpc>
                  <a:spcPts val="4031"/>
                </a:lnSpc>
              </a:pPr>
              <a:r>
                <a:rPr lang="en-US" b="true" sz="2799">
                  <a:solidFill>
                    <a:srgbClr val="000000"/>
                  </a:solidFill>
                  <a:latin typeface="Arimo Bold"/>
                  <a:ea typeface="Arimo Bold"/>
                  <a:cs typeface="Arimo Bold"/>
                  <a:sym typeface="Arimo Bold"/>
                </a:rPr>
                <a:t>调研目标和理念</a:t>
              </a:r>
            </a:p>
          </p:txBody>
        </p:sp>
      </p:grpSp>
      <p:sp>
        <p:nvSpPr>
          <p:cNvPr name="Freeform 38" id="38"/>
          <p:cNvSpPr/>
          <p:nvPr/>
        </p:nvSpPr>
        <p:spPr>
          <a:xfrm flipH="false" flipV="false" rot="0">
            <a:off x="10880362" y="4310549"/>
            <a:ext cx="5174397" cy="4585809"/>
          </a:xfrm>
          <a:custGeom>
            <a:avLst/>
            <a:gdLst/>
            <a:ahLst/>
            <a:cxnLst/>
            <a:rect r="r" b="b" t="t" l="l"/>
            <a:pathLst>
              <a:path h="4585809" w="5174397">
                <a:moveTo>
                  <a:pt x="0" y="0"/>
                </a:moveTo>
                <a:lnTo>
                  <a:pt x="5174398" y="0"/>
                </a:lnTo>
                <a:lnTo>
                  <a:pt x="5174398" y="4585810"/>
                </a:lnTo>
                <a:lnTo>
                  <a:pt x="0" y="4585810"/>
                </a:lnTo>
                <a:lnTo>
                  <a:pt x="0" y="0"/>
                </a:lnTo>
                <a:close/>
              </a:path>
            </a:pathLst>
          </a:custGeom>
          <a:blipFill>
            <a:blip r:embed="rId10"/>
            <a:stretch>
              <a:fillRect l="0" t="0" r="0" b="0"/>
            </a:stretch>
          </a:blipFill>
        </p:spPr>
      </p:sp>
      <p:sp>
        <p:nvSpPr>
          <p:cNvPr name="TextBox 39" id="39"/>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0" id="40"/>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41" id="41"/>
          <p:cNvSpPr txBox="true"/>
          <p:nvPr/>
        </p:nvSpPr>
        <p:spPr>
          <a:xfrm rot="0">
            <a:off x="1904732" y="2006552"/>
            <a:ext cx="13669639" cy="2660138"/>
          </a:xfrm>
          <a:prstGeom prst="rect">
            <a:avLst/>
          </a:prstGeom>
        </p:spPr>
        <p:txBody>
          <a:bodyPr anchor="t" rtlCol="false" tIns="0" lIns="0" bIns="0" rIns="0">
            <a:spAutoFit/>
          </a:bodyPr>
          <a:lstStyle/>
          <a:p>
            <a:pPr algn="l">
              <a:lnSpc>
                <a:spcPts val="5274"/>
              </a:lnSpc>
              <a:spcBef>
                <a:spcPct val="0"/>
              </a:spcBef>
            </a:pPr>
            <a:r>
              <a:rPr lang="en-US" b="true" sz="3662">
                <a:solidFill>
                  <a:srgbClr val="000000"/>
                </a:solidFill>
                <a:latin typeface="Arimo Bold"/>
                <a:ea typeface="Arimo Bold"/>
                <a:cs typeface="Arimo Bold"/>
                <a:sym typeface="Arimo Bold"/>
              </a:rPr>
              <a:t>       我们通过对</a:t>
            </a:r>
            <a:r>
              <a:rPr lang="en-US" b="true" sz="3662">
                <a:solidFill>
                  <a:srgbClr val="CB6CE6"/>
                </a:solidFill>
                <a:latin typeface="Arimo Bold"/>
                <a:ea typeface="Arimo Bold"/>
                <a:cs typeface="Arimo Bold"/>
                <a:sym typeface="Arimo Bold"/>
              </a:rPr>
              <a:t>残障群体的采访</a:t>
            </a:r>
            <a:r>
              <a:rPr lang="en-US" b="true" sz="3662">
                <a:solidFill>
                  <a:srgbClr val="000000"/>
                </a:solidFill>
                <a:latin typeface="Arimo Bold"/>
                <a:ea typeface="Arimo Bold"/>
                <a:cs typeface="Arimo Bold"/>
                <a:sym typeface="Arimo Bold"/>
              </a:rPr>
              <a:t>以及如今</a:t>
            </a:r>
            <a:r>
              <a:rPr lang="en-US" b="true" sz="3662">
                <a:solidFill>
                  <a:srgbClr val="CB6CE6"/>
                </a:solidFill>
                <a:latin typeface="Arimo Bold"/>
                <a:ea typeface="Arimo Bold"/>
                <a:cs typeface="Arimo Bold"/>
                <a:sym typeface="Arimo Bold"/>
              </a:rPr>
              <a:t>常见的运动场所的实地调研</a:t>
            </a:r>
            <a:r>
              <a:rPr lang="en-US" b="true" sz="3662">
                <a:solidFill>
                  <a:srgbClr val="000000"/>
                </a:solidFill>
                <a:latin typeface="Arimo Bold"/>
                <a:ea typeface="Arimo Bold"/>
                <a:cs typeface="Arimo Bold"/>
                <a:sym typeface="Arimo Bold"/>
              </a:rPr>
              <a:t>，理解到各种残障群体在</a:t>
            </a:r>
            <a:r>
              <a:rPr lang="en-US" b="true" sz="3662">
                <a:solidFill>
                  <a:srgbClr val="CB6CE6"/>
                </a:solidFill>
                <a:latin typeface="Arimo Bold"/>
                <a:ea typeface="Arimo Bold"/>
                <a:cs typeface="Arimo Bold"/>
                <a:sym typeface="Arimo Bold"/>
              </a:rPr>
              <a:t>日常运动以及出行</a:t>
            </a:r>
            <a:r>
              <a:rPr lang="en-US" b="true" sz="3662">
                <a:solidFill>
                  <a:srgbClr val="000000"/>
                </a:solidFill>
                <a:latin typeface="Arimo Bold"/>
                <a:ea typeface="Arimo Bold"/>
                <a:cs typeface="Arimo Bold"/>
                <a:sym typeface="Arimo Bold"/>
              </a:rPr>
              <a:t>方面的</a:t>
            </a:r>
            <a:r>
              <a:rPr lang="en-US" b="true" sz="3662">
                <a:solidFill>
                  <a:srgbClr val="CB6CE6"/>
                </a:solidFill>
                <a:latin typeface="Arimo Bold"/>
                <a:ea typeface="Arimo Bold"/>
                <a:cs typeface="Arimo Bold"/>
                <a:sym typeface="Arimo Bold"/>
              </a:rPr>
              <a:t>习惯、困难以及需求</a:t>
            </a:r>
            <a:r>
              <a:rPr lang="en-US" b="true" sz="3662">
                <a:solidFill>
                  <a:srgbClr val="000000"/>
                </a:solidFill>
                <a:latin typeface="Arimo Bold"/>
                <a:ea typeface="Arimo Bold"/>
                <a:cs typeface="Arimo Bold"/>
                <a:sym typeface="Arimo Bold"/>
              </a:rPr>
              <a:t>。我希望通过我的概念性设计的方案可以给这一特殊的用户群体带来体验上的改变。</a:t>
            </a:r>
          </a:p>
        </p:txBody>
      </p:sp>
      <p:sp>
        <p:nvSpPr>
          <p:cNvPr name="TextBox 42" id="42"/>
          <p:cNvSpPr txBox="true"/>
          <p:nvPr/>
        </p:nvSpPr>
        <p:spPr>
          <a:xfrm rot="0">
            <a:off x="1904732" y="5220997"/>
            <a:ext cx="8584321" cy="2660138"/>
          </a:xfrm>
          <a:prstGeom prst="rect">
            <a:avLst/>
          </a:prstGeom>
        </p:spPr>
        <p:txBody>
          <a:bodyPr anchor="t" rtlCol="false" tIns="0" lIns="0" bIns="0" rIns="0">
            <a:spAutoFit/>
          </a:bodyPr>
          <a:lstStyle/>
          <a:p>
            <a:pPr algn="l">
              <a:lnSpc>
                <a:spcPts val="5274"/>
              </a:lnSpc>
              <a:spcBef>
                <a:spcPct val="0"/>
              </a:spcBef>
            </a:pPr>
            <a:r>
              <a:rPr lang="en-US" b="true" sz="3662">
                <a:solidFill>
                  <a:srgbClr val="000000"/>
                </a:solidFill>
                <a:latin typeface="Arimo Bold"/>
                <a:ea typeface="Arimo Bold"/>
                <a:cs typeface="Arimo Bold"/>
                <a:sym typeface="Arimo Bold"/>
              </a:rPr>
              <a:t>我们认为，残障群体只是在</a:t>
            </a:r>
            <a:r>
              <a:rPr lang="en-US" b="true" sz="3662">
                <a:solidFill>
                  <a:srgbClr val="CB6CE6"/>
                </a:solidFill>
                <a:latin typeface="Arimo Bold"/>
                <a:ea typeface="Arimo Bold"/>
                <a:cs typeface="Arimo Bold"/>
                <a:sym typeface="Arimo Bold"/>
              </a:rPr>
              <a:t>身体上</a:t>
            </a:r>
            <a:r>
              <a:rPr lang="en-US" b="true" sz="3662">
                <a:solidFill>
                  <a:srgbClr val="000000"/>
                </a:solidFill>
                <a:latin typeface="Arimo Bold"/>
                <a:ea typeface="Arimo Bold"/>
                <a:cs typeface="Arimo Bold"/>
                <a:sym typeface="Arimo Bold"/>
              </a:rPr>
              <a:t>存在缺陷，但是他们任然拥有</a:t>
            </a:r>
            <a:r>
              <a:rPr lang="en-US" b="true" sz="3662">
                <a:solidFill>
                  <a:srgbClr val="CB6CE6"/>
                </a:solidFill>
                <a:latin typeface="Arimo Bold"/>
                <a:ea typeface="Arimo Bold"/>
                <a:cs typeface="Arimo Bold"/>
                <a:sym typeface="Arimo Bold"/>
              </a:rPr>
              <a:t>独立自强的能力</a:t>
            </a:r>
            <a:r>
              <a:rPr lang="en-US" b="true" sz="3662">
                <a:solidFill>
                  <a:srgbClr val="000000"/>
                </a:solidFill>
                <a:latin typeface="Arimo Bold"/>
                <a:ea typeface="Arimo Bold"/>
                <a:cs typeface="Arimo Bold"/>
                <a:sym typeface="Arimo Bold"/>
              </a:rPr>
              <a:t>，</a:t>
            </a:r>
            <a:r>
              <a:rPr lang="en-US" b="true" sz="3662">
                <a:solidFill>
                  <a:srgbClr val="CB6CE6"/>
                </a:solidFill>
                <a:latin typeface="Arimo Bold"/>
                <a:ea typeface="Arimo Bold"/>
                <a:cs typeface="Arimo Bold"/>
                <a:sym typeface="Arimo Bold"/>
              </a:rPr>
              <a:t>给于残障群体最大的尊重并非关怀，而是接纳与认可</a:t>
            </a:r>
            <a:r>
              <a:rPr lang="en-US" b="true" sz="3662">
                <a:solidFill>
                  <a:srgbClr val="000000"/>
                </a:solidFill>
                <a:latin typeface="Arimo Bold"/>
                <a:ea typeface="Arimo Bold"/>
                <a:cs typeface="Arimo Bold"/>
                <a:sym typeface="Arimo Bold"/>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grpSp>
        <p:nvGrpSpPr>
          <p:cNvPr name="Group 3" id="3"/>
          <p:cNvGrpSpPr/>
          <p:nvPr/>
        </p:nvGrpSpPr>
        <p:grpSpPr>
          <a:xfrm rot="0">
            <a:off x="6555377" y="3000692"/>
            <a:ext cx="5177245" cy="729924"/>
            <a:chOff x="0" y="0"/>
            <a:chExt cx="1363554" cy="192243"/>
          </a:xfrm>
        </p:grpSpPr>
        <p:sp>
          <p:nvSpPr>
            <p:cNvPr name="Freeform 4" id="4"/>
            <p:cNvSpPr/>
            <p:nvPr/>
          </p:nvSpPr>
          <p:spPr>
            <a:xfrm flipH="false" flipV="false" rot="0">
              <a:off x="0" y="0"/>
              <a:ext cx="1363554" cy="192243"/>
            </a:xfrm>
            <a:custGeom>
              <a:avLst/>
              <a:gdLst/>
              <a:ahLst/>
              <a:cxnLst/>
              <a:rect r="r" b="b" t="t" l="l"/>
              <a:pathLst>
                <a:path h="192243" w="1363554">
                  <a:moveTo>
                    <a:pt x="19440" y="0"/>
                  </a:moveTo>
                  <a:lnTo>
                    <a:pt x="1344114" y="0"/>
                  </a:lnTo>
                  <a:cubicBezTo>
                    <a:pt x="1349270" y="0"/>
                    <a:pt x="1354215" y="2048"/>
                    <a:pt x="1357860" y="5694"/>
                  </a:cubicBezTo>
                  <a:cubicBezTo>
                    <a:pt x="1361506" y="9339"/>
                    <a:pt x="1363554" y="14284"/>
                    <a:pt x="1363554" y="19440"/>
                  </a:cubicBezTo>
                  <a:lnTo>
                    <a:pt x="1363554" y="172804"/>
                  </a:lnTo>
                  <a:cubicBezTo>
                    <a:pt x="1363554" y="177959"/>
                    <a:pt x="1361506" y="182904"/>
                    <a:pt x="1357860" y="186550"/>
                  </a:cubicBezTo>
                  <a:cubicBezTo>
                    <a:pt x="1354215" y="190195"/>
                    <a:pt x="1349270" y="192243"/>
                    <a:pt x="1344114" y="192243"/>
                  </a:cubicBezTo>
                  <a:lnTo>
                    <a:pt x="19440" y="192243"/>
                  </a:lnTo>
                  <a:cubicBezTo>
                    <a:pt x="14284" y="192243"/>
                    <a:pt x="9339" y="190195"/>
                    <a:pt x="5694" y="186550"/>
                  </a:cubicBezTo>
                  <a:cubicBezTo>
                    <a:pt x="2048" y="182904"/>
                    <a:pt x="0" y="177959"/>
                    <a:pt x="0" y="172804"/>
                  </a:cubicBezTo>
                  <a:lnTo>
                    <a:pt x="0" y="19440"/>
                  </a:lnTo>
                  <a:cubicBezTo>
                    <a:pt x="0" y="14284"/>
                    <a:pt x="2048" y="9339"/>
                    <a:pt x="5694" y="5694"/>
                  </a:cubicBezTo>
                  <a:cubicBezTo>
                    <a:pt x="9339" y="2048"/>
                    <a:pt x="14284" y="0"/>
                    <a:pt x="19440" y="0"/>
                  </a:cubicBez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19050"/>
              <a:ext cx="1363554" cy="211293"/>
            </a:xfrm>
            <a:prstGeom prst="rect">
              <a:avLst/>
            </a:prstGeom>
          </p:spPr>
          <p:txBody>
            <a:bodyPr anchor="ctr" rtlCol="false" tIns="50800" lIns="50800" bIns="50800" rIns="50800"/>
            <a:lstStyle/>
            <a:p>
              <a:pPr algn="ctr">
                <a:lnSpc>
                  <a:spcPts val="1633"/>
                </a:lnSpc>
              </a:pPr>
            </a:p>
          </p:txBody>
        </p:sp>
      </p:grpSp>
      <p:sp>
        <p:nvSpPr>
          <p:cNvPr name="TextBox 6" id="6"/>
          <p:cNvSpPr txBox="true"/>
          <p:nvPr/>
        </p:nvSpPr>
        <p:spPr>
          <a:xfrm rot="0">
            <a:off x="8240549" y="3168006"/>
            <a:ext cx="1806903" cy="562610"/>
          </a:xfrm>
          <a:prstGeom prst="rect">
            <a:avLst/>
          </a:prstGeom>
        </p:spPr>
        <p:txBody>
          <a:bodyPr anchor="t" rtlCol="false" tIns="0" lIns="0" bIns="0" rIns="0">
            <a:spAutoFit/>
          </a:bodyPr>
          <a:lstStyle/>
          <a:p>
            <a:pPr algn="ctr">
              <a:lnSpc>
                <a:spcPts val="3950"/>
              </a:lnSpc>
            </a:pPr>
            <a:r>
              <a:rPr lang="en-US" sz="3291">
                <a:solidFill>
                  <a:srgbClr val="000000"/>
                </a:solidFill>
                <a:latin typeface="Arial MT Pro"/>
                <a:ea typeface="Arial MT Pro"/>
                <a:cs typeface="Arial MT Pro"/>
                <a:sym typeface="Arial MT Pro"/>
              </a:rPr>
              <a:t>PART 02</a:t>
            </a:r>
          </a:p>
        </p:txBody>
      </p:sp>
      <p:sp>
        <p:nvSpPr>
          <p:cNvPr name="Freeform 7" id="7"/>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8" id="8"/>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379476" y="9239250"/>
            <a:ext cx="14879824" cy="0"/>
          </a:xfrm>
          <a:prstGeom prst="line">
            <a:avLst/>
          </a:prstGeom>
          <a:ln cap="flat" w="9525">
            <a:solidFill>
              <a:srgbClr val="000000"/>
            </a:solidFill>
            <a:prstDash val="solid"/>
            <a:headEnd type="none" len="sm" w="sm"/>
            <a:tailEnd type="none" len="sm" w="sm"/>
          </a:ln>
        </p:spPr>
      </p:sp>
      <p:grpSp>
        <p:nvGrpSpPr>
          <p:cNvPr name="Group 11" id="11"/>
          <p:cNvGrpSpPr/>
          <p:nvPr/>
        </p:nvGrpSpPr>
        <p:grpSpPr>
          <a:xfrm rot="0">
            <a:off x="931641" y="8814940"/>
            <a:ext cx="973091" cy="592542"/>
            <a:chOff x="0" y="0"/>
            <a:chExt cx="1297455" cy="790056"/>
          </a:xfrm>
        </p:grpSpPr>
        <p:grpSp>
          <p:nvGrpSpPr>
            <p:cNvPr name="Group 12" id="12"/>
            <p:cNvGrpSpPr/>
            <p:nvPr/>
          </p:nvGrpSpPr>
          <p:grpSpPr>
            <a:xfrm rot="0">
              <a:off x="0" y="251932"/>
              <a:ext cx="1297455" cy="538123"/>
              <a:chOff x="0" y="0"/>
              <a:chExt cx="812800" cy="337111"/>
            </a:xfrm>
          </p:grpSpPr>
          <p:sp>
            <p:nvSpPr>
              <p:cNvPr name="Freeform 13" id="13"/>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4" id="14"/>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5" id="15"/>
            <p:cNvGrpSpPr/>
            <p:nvPr/>
          </p:nvGrpSpPr>
          <p:grpSpPr>
            <a:xfrm rot="0">
              <a:off x="0" y="0"/>
              <a:ext cx="1297455" cy="538123"/>
              <a:chOff x="0" y="0"/>
              <a:chExt cx="812800" cy="337111"/>
            </a:xfrm>
          </p:grpSpPr>
          <p:sp>
            <p:nvSpPr>
              <p:cNvPr name="Freeform 16" id="16"/>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7" id="17"/>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8" id="18"/>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6687904" y="8683467"/>
            <a:ext cx="571396" cy="219224"/>
            <a:chOff x="0" y="0"/>
            <a:chExt cx="761861" cy="292299"/>
          </a:xfrm>
        </p:grpSpPr>
        <p:grpSp>
          <p:nvGrpSpPr>
            <p:cNvPr name="Group 20" id="20"/>
            <p:cNvGrpSpPr/>
            <p:nvPr/>
          </p:nvGrpSpPr>
          <p:grpSpPr>
            <a:xfrm rot="5400000">
              <a:off x="-18269" y="18269"/>
              <a:ext cx="292299" cy="255762"/>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2" id="22"/>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3" id="23"/>
            <p:cNvGrpSpPr/>
            <p:nvPr/>
          </p:nvGrpSpPr>
          <p:grpSpPr>
            <a:xfrm rot="5400000">
              <a:off x="232069" y="18269"/>
              <a:ext cx="292299" cy="255762"/>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5" id="25"/>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5400000">
              <a:off x="487831" y="18269"/>
              <a:ext cx="292299" cy="255762"/>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8" id="2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sp>
        <p:nvSpPr>
          <p:cNvPr name="TextBox 29" id="29"/>
          <p:cNvSpPr txBox="true"/>
          <p:nvPr/>
        </p:nvSpPr>
        <p:spPr>
          <a:xfrm rot="0">
            <a:off x="4972640" y="3994961"/>
            <a:ext cx="8342719" cy="1789450"/>
          </a:xfrm>
          <a:prstGeom prst="rect">
            <a:avLst/>
          </a:prstGeom>
        </p:spPr>
        <p:txBody>
          <a:bodyPr anchor="t" rtlCol="false" tIns="0" lIns="0" bIns="0" rIns="0">
            <a:spAutoFit/>
          </a:bodyPr>
          <a:lstStyle/>
          <a:p>
            <a:pPr algn="ctr" marL="0" indent="0" lvl="0">
              <a:lnSpc>
                <a:spcPts val="14708"/>
              </a:lnSpc>
              <a:spcBef>
                <a:spcPct val="0"/>
              </a:spcBef>
            </a:pPr>
            <a:r>
              <a:rPr lang="en-US" sz="10213" spc="1409">
                <a:solidFill>
                  <a:srgbClr val="000000"/>
                </a:solidFill>
                <a:latin typeface="字由文艺黑"/>
                <a:ea typeface="字由文艺黑"/>
                <a:cs typeface="字由文艺黑"/>
                <a:sym typeface="字由文艺黑"/>
              </a:rPr>
              <a:t>用户画像</a:t>
            </a:r>
          </a:p>
        </p:txBody>
      </p:sp>
      <p:sp>
        <p:nvSpPr>
          <p:cNvPr name="TextBox 30" id="30"/>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1" id="31"/>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2" id="32"/>
          <p:cNvSpPr txBox="true"/>
          <p:nvPr/>
        </p:nvSpPr>
        <p:spPr>
          <a:xfrm rot="0">
            <a:off x="5674268" y="6046079"/>
            <a:ext cx="6759982" cy="438151"/>
          </a:xfrm>
          <a:prstGeom prst="rect">
            <a:avLst/>
          </a:prstGeom>
        </p:spPr>
        <p:txBody>
          <a:bodyPr anchor="t" rtlCol="false" tIns="0" lIns="0" bIns="0" rIns="0">
            <a:spAutoFit/>
          </a:bodyPr>
          <a:lstStyle/>
          <a:p>
            <a:pPr algn="ctr">
              <a:lnSpc>
                <a:spcPts val="3599"/>
              </a:lnSpc>
            </a:pPr>
            <a:r>
              <a:rPr lang="en-US" sz="2499">
                <a:solidFill>
                  <a:srgbClr val="000000"/>
                </a:solidFill>
                <a:latin typeface="Arimo"/>
                <a:ea typeface="Arimo"/>
                <a:cs typeface="Arimo"/>
                <a:sym typeface="Arimo"/>
              </a:rPr>
              <a:t>即使身体有残缺，每个躯体下灵魂都是饱满的</a:t>
            </a:r>
          </a:p>
        </p:txBody>
      </p:sp>
      <p:grpSp>
        <p:nvGrpSpPr>
          <p:cNvPr name="Group 33" id="33"/>
          <p:cNvGrpSpPr/>
          <p:nvPr/>
        </p:nvGrpSpPr>
        <p:grpSpPr>
          <a:xfrm rot="0">
            <a:off x="16537754" y="1028700"/>
            <a:ext cx="542064" cy="542064"/>
            <a:chOff x="0" y="0"/>
            <a:chExt cx="722752" cy="722752"/>
          </a:xfrm>
        </p:grpSpPr>
        <p:grpSp>
          <p:nvGrpSpPr>
            <p:cNvPr name="Group 34" id="34"/>
            <p:cNvGrpSpPr/>
            <p:nvPr/>
          </p:nvGrpSpPr>
          <p:grpSpPr>
            <a:xfrm rot="0">
              <a:off x="0" y="0"/>
              <a:ext cx="722752" cy="72275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7" id="37"/>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8" id="38"/>
          <p:cNvGrpSpPr/>
          <p:nvPr/>
        </p:nvGrpSpPr>
        <p:grpSpPr>
          <a:xfrm rot="0">
            <a:off x="15783728" y="1028700"/>
            <a:ext cx="542064" cy="542064"/>
            <a:chOff x="0" y="0"/>
            <a:chExt cx="722752" cy="722752"/>
          </a:xfrm>
        </p:grpSpPr>
        <p:grpSp>
          <p:nvGrpSpPr>
            <p:cNvPr name="Group 39" id="39"/>
            <p:cNvGrpSpPr/>
            <p:nvPr/>
          </p:nvGrpSpPr>
          <p:grpSpPr>
            <a:xfrm rot="0">
              <a:off x="0" y="0"/>
              <a:ext cx="722752" cy="72275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42" id="42"/>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3302911" y="3475674"/>
            <a:ext cx="10906024" cy="9993422"/>
          </a:xfrm>
          <a:custGeom>
            <a:avLst/>
            <a:gdLst/>
            <a:ahLst/>
            <a:cxnLst/>
            <a:rect r="r" b="b" t="t" l="l"/>
            <a:pathLst>
              <a:path h="9993422" w="10906024">
                <a:moveTo>
                  <a:pt x="0" y="0"/>
                </a:moveTo>
                <a:lnTo>
                  <a:pt x="10906024" y="0"/>
                </a:lnTo>
                <a:lnTo>
                  <a:pt x="10906024" y="9993422"/>
                </a:lnTo>
                <a:lnTo>
                  <a:pt x="0" y="9993422"/>
                </a:lnTo>
                <a:lnTo>
                  <a:pt x="0" y="0"/>
                </a:lnTo>
                <a:close/>
              </a:path>
            </a:pathLst>
          </a:custGeom>
          <a:blipFill>
            <a:blip r:embed="rId3">
              <a:alphaModFix amt="87000"/>
            </a:blip>
            <a:stretch>
              <a:fillRect l="0" t="-154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16687904" y="8683467"/>
            <a:ext cx="571396" cy="219224"/>
            <a:chOff x="0" y="0"/>
            <a:chExt cx="761861" cy="292299"/>
          </a:xfrm>
        </p:grpSpPr>
        <p:grpSp>
          <p:nvGrpSpPr>
            <p:cNvPr name="Group 8" id="8"/>
            <p:cNvGrpSpPr/>
            <p:nvPr/>
          </p:nvGrpSpPr>
          <p:grpSpPr>
            <a:xfrm rot="5400000">
              <a:off x="-18269" y="18269"/>
              <a:ext cx="292299" cy="25576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1" id="11"/>
            <p:cNvGrpSpPr/>
            <p:nvPr/>
          </p:nvGrpSpPr>
          <p:grpSpPr>
            <a:xfrm rot="5400000">
              <a:off x="232069" y="18269"/>
              <a:ext cx="292299" cy="25576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3" id="13"/>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5400000">
              <a:off x="487831" y="18269"/>
              <a:ext cx="292299" cy="255762"/>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6" id="16"/>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17" id="17"/>
          <p:cNvGrpSpPr/>
          <p:nvPr/>
        </p:nvGrpSpPr>
        <p:grpSpPr>
          <a:xfrm rot="0">
            <a:off x="16537754" y="1028700"/>
            <a:ext cx="542064" cy="542064"/>
            <a:chOff x="0" y="0"/>
            <a:chExt cx="722752" cy="722752"/>
          </a:xfrm>
        </p:grpSpPr>
        <p:grpSp>
          <p:nvGrpSpPr>
            <p:cNvPr name="Group 18" id="18"/>
            <p:cNvGrpSpPr/>
            <p:nvPr/>
          </p:nvGrpSpPr>
          <p:grpSpPr>
            <a:xfrm rot="0">
              <a:off x="0" y="0"/>
              <a:ext cx="722752" cy="7227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1" id="21"/>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2" id="22"/>
          <p:cNvGrpSpPr/>
          <p:nvPr/>
        </p:nvGrpSpPr>
        <p:grpSpPr>
          <a:xfrm rot="0">
            <a:off x="15783728" y="1028700"/>
            <a:ext cx="542064" cy="542064"/>
            <a:chOff x="0" y="0"/>
            <a:chExt cx="722752" cy="722752"/>
          </a:xfrm>
        </p:grpSpPr>
        <p:grpSp>
          <p:nvGrpSpPr>
            <p:cNvPr name="Group 23" id="23"/>
            <p:cNvGrpSpPr/>
            <p:nvPr/>
          </p:nvGrpSpPr>
          <p:grpSpPr>
            <a:xfrm rot="0">
              <a:off x="0" y="0"/>
              <a:ext cx="722752" cy="72275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6" id="26"/>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7" id="27"/>
          <p:cNvGrpSpPr/>
          <p:nvPr/>
        </p:nvGrpSpPr>
        <p:grpSpPr>
          <a:xfrm rot="0">
            <a:off x="1028700" y="901715"/>
            <a:ext cx="5868317" cy="535152"/>
            <a:chOff x="0" y="0"/>
            <a:chExt cx="7824423" cy="713536"/>
          </a:xfrm>
        </p:grpSpPr>
        <p:grpSp>
          <p:nvGrpSpPr>
            <p:cNvPr name="Group 28" id="28"/>
            <p:cNvGrpSpPr/>
            <p:nvPr/>
          </p:nvGrpSpPr>
          <p:grpSpPr>
            <a:xfrm rot="0">
              <a:off x="0" y="0"/>
              <a:ext cx="5537174" cy="713536"/>
              <a:chOff x="0" y="0"/>
              <a:chExt cx="3153739" cy="406400"/>
            </a:xfrm>
          </p:grpSpPr>
          <p:sp>
            <p:nvSpPr>
              <p:cNvPr name="Freeform 29" id="29"/>
              <p:cNvSpPr/>
              <p:nvPr/>
            </p:nvSpPr>
            <p:spPr>
              <a:xfrm flipH="false" flipV="false" rot="0">
                <a:off x="0" y="0"/>
                <a:ext cx="3153739" cy="406400"/>
              </a:xfrm>
              <a:custGeom>
                <a:avLst/>
                <a:gdLst/>
                <a:ahLst/>
                <a:cxnLst/>
                <a:rect r="r" b="b" t="t" l="l"/>
                <a:pathLst>
                  <a:path h="406400" w="3153739">
                    <a:moveTo>
                      <a:pt x="2950539" y="0"/>
                    </a:moveTo>
                    <a:cubicBezTo>
                      <a:pt x="3062763" y="0"/>
                      <a:pt x="3153739" y="90976"/>
                      <a:pt x="3153739" y="203200"/>
                    </a:cubicBezTo>
                    <a:cubicBezTo>
                      <a:pt x="3153739" y="315424"/>
                      <a:pt x="3062763" y="406400"/>
                      <a:pt x="29505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00000"/>
                </a:solidFill>
                <a:prstDash val="solid"/>
                <a:miter/>
              </a:ln>
            </p:spPr>
          </p:sp>
          <p:sp>
            <p:nvSpPr>
              <p:cNvPr name="TextBox 30" id="30"/>
              <p:cNvSpPr txBox="true"/>
              <p:nvPr/>
            </p:nvSpPr>
            <p:spPr>
              <a:xfrm>
                <a:off x="0" y="-57150"/>
                <a:ext cx="3153739" cy="463550"/>
              </a:xfrm>
              <a:prstGeom prst="rect">
                <a:avLst/>
              </a:prstGeom>
            </p:spPr>
            <p:txBody>
              <a:bodyPr anchor="ctr" rtlCol="false" tIns="50800" lIns="50800" bIns="50800" rIns="50800"/>
              <a:lstStyle/>
              <a:p>
                <a:pPr algn="ctr">
                  <a:lnSpc>
                    <a:spcPts val="2592"/>
                  </a:lnSpc>
                </a:pPr>
              </a:p>
            </p:txBody>
          </p:sp>
        </p:grpSp>
        <p:sp>
          <p:nvSpPr>
            <p:cNvPr name="TextBox 31" id="31"/>
            <p:cNvSpPr txBox="true"/>
            <p:nvPr/>
          </p:nvSpPr>
          <p:spPr>
            <a:xfrm rot="0">
              <a:off x="473957" y="97815"/>
              <a:ext cx="7350466" cy="470281"/>
            </a:xfrm>
            <a:prstGeom prst="rect">
              <a:avLst/>
            </a:prstGeom>
          </p:spPr>
          <p:txBody>
            <a:bodyPr anchor="t" rtlCol="false" tIns="0" lIns="0" bIns="0" rIns="0">
              <a:spAutoFit/>
            </a:bodyPr>
            <a:lstStyle/>
            <a:p>
              <a:pPr algn="l">
                <a:lnSpc>
                  <a:spcPts val="3023"/>
                </a:lnSpc>
              </a:pPr>
              <a:r>
                <a:rPr lang="en-US" sz="2099" spc="514" b="true">
                  <a:solidFill>
                    <a:srgbClr val="000000"/>
                  </a:solidFill>
                  <a:latin typeface="思源黑体 Bold"/>
                  <a:ea typeface="思源黑体 Bold"/>
                  <a:cs typeface="思源黑体 Bold"/>
                  <a:sym typeface="思源黑体 Bold"/>
                </a:rPr>
                <a:t>P2    用  户  画  像</a:t>
              </a:r>
            </a:p>
          </p:txBody>
        </p:sp>
      </p:grpSp>
      <p:grpSp>
        <p:nvGrpSpPr>
          <p:cNvPr name="Group 32" id="32"/>
          <p:cNvGrpSpPr/>
          <p:nvPr/>
        </p:nvGrpSpPr>
        <p:grpSpPr>
          <a:xfrm rot="0">
            <a:off x="5470580" y="712572"/>
            <a:ext cx="2298659" cy="858192"/>
            <a:chOff x="0" y="0"/>
            <a:chExt cx="605408" cy="226026"/>
          </a:xfrm>
        </p:grpSpPr>
        <p:sp>
          <p:nvSpPr>
            <p:cNvPr name="Freeform 33" id="33"/>
            <p:cNvSpPr/>
            <p:nvPr/>
          </p:nvSpPr>
          <p:spPr>
            <a:xfrm flipH="false" flipV="false" rot="0">
              <a:off x="0" y="0"/>
              <a:ext cx="605408" cy="226026"/>
            </a:xfrm>
            <a:custGeom>
              <a:avLst/>
              <a:gdLst/>
              <a:ahLst/>
              <a:cxnLst/>
              <a:rect r="r" b="b" t="t" l="l"/>
              <a:pathLst>
                <a:path h="226026" w="605408">
                  <a:moveTo>
                    <a:pt x="43784" y="0"/>
                  </a:moveTo>
                  <a:lnTo>
                    <a:pt x="561624" y="0"/>
                  </a:lnTo>
                  <a:cubicBezTo>
                    <a:pt x="573236" y="0"/>
                    <a:pt x="584373" y="4613"/>
                    <a:pt x="592584" y="12824"/>
                  </a:cubicBezTo>
                  <a:cubicBezTo>
                    <a:pt x="600795" y="21035"/>
                    <a:pt x="605408" y="32172"/>
                    <a:pt x="605408" y="43784"/>
                  </a:cubicBezTo>
                  <a:lnTo>
                    <a:pt x="605408" y="182242"/>
                  </a:lnTo>
                  <a:cubicBezTo>
                    <a:pt x="605408" y="193854"/>
                    <a:pt x="600795" y="204991"/>
                    <a:pt x="592584" y="213202"/>
                  </a:cubicBezTo>
                  <a:cubicBezTo>
                    <a:pt x="584373" y="221413"/>
                    <a:pt x="573236" y="226026"/>
                    <a:pt x="561624" y="226026"/>
                  </a:cubicBezTo>
                  <a:lnTo>
                    <a:pt x="43784" y="226026"/>
                  </a:lnTo>
                  <a:cubicBezTo>
                    <a:pt x="19603" y="226026"/>
                    <a:pt x="0" y="206423"/>
                    <a:pt x="0" y="182242"/>
                  </a:cubicBezTo>
                  <a:lnTo>
                    <a:pt x="0" y="43784"/>
                  </a:lnTo>
                  <a:cubicBezTo>
                    <a:pt x="0" y="32172"/>
                    <a:pt x="4613" y="21035"/>
                    <a:pt x="12824" y="12824"/>
                  </a:cubicBezTo>
                  <a:cubicBezTo>
                    <a:pt x="21035" y="4613"/>
                    <a:pt x="32172" y="0"/>
                    <a:pt x="43784" y="0"/>
                  </a:cubicBezTo>
                  <a:close/>
                </a:path>
              </a:pathLst>
            </a:custGeom>
            <a:gradFill rotWithShape="true">
              <a:gsLst>
                <a:gs pos="0">
                  <a:srgbClr val="CDFFD8">
                    <a:alpha val="100000"/>
                  </a:srgbClr>
                </a:gs>
                <a:gs pos="100000">
                  <a:srgbClr val="94B9FF">
                    <a:alpha val="100000"/>
                  </a:srgbClr>
                </a:gs>
              </a:gsLst>
              <a:lin ang="0"/>
            </a:gradFill>
          </p:spPr>
        </p:sp>
        <p:sp>
          <p:nvSpPr>
            <p:cNvPr name="TextBox 34" id="34"/>
            <p:cNvSpPr txBox="true"/>
            <p:nvPr/>
          </p:nvSpPr>
          <p:spPr>
            <a:xfrm>
              <a:off x="0" y="-19050"/>
              <a:ext cx="605408" cy="245076"/>
            </a:xfrm>
            <a:prstGeom prst="rect">
              <a:avLst/>
            </a:prstGeom>
          </p:spPr>
          <p:txBody>
            <a:bodyPr anchor="ctr" rtlCol="false" tIns="50800" lIns="50800" bIns="50800" rIns="50800"/>
            <a:lstStyle/>
            <a:p>
              <a:pPr algn="ctr">
                <a:lnSpc>
                  <a:spcPts val="3553"/>
                </a:lnSpc>
              </a:pPr>
              <a:r>
                <a:rPr lang="en-US" b="true" sz="2961">
                  <a:solidFill>
                    <a:srgbClr val="000000"/>
                  </a:solidFill>
                  <a:latin typeface="Arimo Bold"/>
                  <a:ea typeface="Arimo Bold"/>
                  <a:cs typeface="Arimo Bold"/>
                  <a:sym typeface="Arimo Bold"/>
                </a:rPr>
                <a:t>残友集团</a:t>
              </a:r>
            </a:p>
          </p:txBody>
        </p:sp>
      </p:grpSp>
      <p:sp>
        <p:nvSpPr>
          <p:cNvPr name="Freeform 35" id="35"/>
          <p:cNvSpPr/>
          <p:nvPr/>
        </p:nvSpPr>
        <p:spPr>
          <a:xfrm flipH="false" flipV="false" rot="0">
            <a:off x="7898388" y="1608916"/>
            <a:ext cx="6892617" cy="7293775"/>
          </a:xfrm>
          <a:custGeom>
            <a:avLst/>
            <a:gdLst/>
            <a:ahLst/>
            <a:cxnLst/>
            <a:rect r="r" b="b" t="t" l="l"/>
            <a:pathLst>
              <a:path h="7293775" w="6892617">
                <a:moveTo>
                  <a:pt x="0" y="0"/>
                </a:moveTo>
                <a:lnTo>
                  <a:pt x="6892617" y="0"/>
                </a:lnTo>
                <a:lnTo>
                  <a:pt x="6892617" y="7293775"/>
                </a:lnTo>
                <a:lnTo>
                  <a:pt x="0" y="7293775"/>
                </a:lnTo>
                <a:lnTo>
                  <a:pt x="0" y="0"/>
                </a:lnTo>
                <a:close/>
              </a:path>
            </a:pathLst>
          </a:custGeom>
          <a:blipFill>
            <a:blip r:embed="rId10"/>
            <a:stretch>
              <a:fillRect l="0" t="0" r="0" b="0"/>
            </a:stretch>
          </a:blipFill>
        </p:spPr>
      </p:sp>
      <p:sp>
        <p:nvSpPr>
          <p:cNvPr name="TextBox 36" id="36"/>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7" id="37"/>
          <p:cNvSpPr txBox="true"/>
          <p:nvPr/>
        </p:nvSpPr>
        <p:spPr>
          <a:xfrm rot="0">
            <a:off x="1708936" y="1889827"/>
            <a:ext cx="3683779" cy="1740070"/>
          </a:xfrm>
          <a:prstGeom prst="rect">
            <a:avLst/>
          </a:prstGeom>
        </p:spPr>
        <p:txBody>
          <a:bodyPr anchor="t" rtlCol="false" tIns="0" lIns="0" bIns="0" rIns="0">
            <a:spAutoFit/>
          </a:bodyPr>
          <a:lstStyle/>
          <a:p>
            <a:pPr algn="ctr">
              <a:lnSpc>
                <a:spcPts val="13923"/>
              </a:lnSpc>
              <a:spcBef>
                <a:spcPct val="0"/>
              </a:spcBef>
            </a:pPr>
            <a:r>
              <a:rPr lang="en-US" b="true" sz="9669">
                <a:solidFill>
                  <a:srgbClr val="000000"/>
                </a:solidFill>
                <a:latin typeface="Arimo Bold"/>
                <a:ea typeface="Arimo Bold"/>
                <a:cs typeface="Arimo Bold"/>
                <a:sym typeface="Arimo Bold"/>
              </a:rPr>
              <a:t>唐思源</a:t>
            </a:r>
          </a:p>
        </p:txBody>
      </p:sp>
      <p:sp>
        <p:nvSpPr>
          <p:cNvPr name="TextBox 38" id="38"/>
          <p:cNvSpPr txBox="true"/>
          <p:nvPr/>
        </p:nvSpPr>
        <p:spPr>
          <a:xfrm rot="0">
            <a:off x="1708936" y="4087097"/>
            <a:ext cx="2167266"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性别：男    </a:t>
            </a:r>
          </a:p>
        </p:txBody>
      </p:sp>
      <p:sp>
        <p:nvSpPr>
          <p:cNvPr name="TextBox 39" id="39"/>
          <p:cNvSpPr txBox="true"/>
          <p:nvPr/>
        </p:nvSpPr>
        <p:spPr>
          <a:xfrm rot="0">
            <a:off x="845770" y="6067425"/>
            <a:ext cx="5495924"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工作：软件工程师</a:t>
            </a:r>
          </a:p>
        </p:txBody>
      </p:sp>
      <p:sp>
        <p:nvSpPr>
          <p:cNvPr name="TextBox 40" id="40"/>
          <p:cNvSpPr txBox="true"/>
          <p:nvPr/>
        </p:nvSpPr>
        <p:spPr>
          <a:xfrm rot="0">
            <a:off x="1708936" y="4900401"/>
            <a:ext cx="3090451"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年龄：27岁    </a:t>
            </a:r>
          </a:p>
        </p:txBody>
      </p:sp>
      <p:sp>
        <p:nvSpPr>
          <p:cNvPr name="TextBox 41" id="41"/>
          <p:cNvSpPr txBox="true"/>
          <p:nvPr/>
        </p:nvSpPr>
        <p:spPr>
          <a:xfrm rot="0">
            <a:off x="648579" y="7191375"/>
            <a:ext cx="6239878" cy="132663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障碍类型：左臂缺失</a:t>
            </a:r>
          </a:p>
          <a:p>
            <a:pPr algn="ctr">
              <a:lnSpc>
                <a:spcPts val="5274"/>
              </a:lnSpc>
              <a:spcBef>
                <a:spcPct val="0"/>
              </a:spcBef>
            </a:pPr>
            <a:r>
              <a:rPr lang="en-US" b="true" sz="3662">
                <a:solidFill>
                  <a:srgbClr val="000000"/>
                </a:solidFill>
                <a:latin typeface="Arimo Bold"/>
                <a:ea typeface="Arimo Bold"/>
                <a:cs typeface="Arimo Bold"/>
                <a:sym typeface="Arimo Bold"/>
              </a:rPr>
              <a:t>致残原因：天生残疾</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2749475" y="3389009"/>
            <a:ext cx="10906024" cy="10147344"/>
          </a:xfrm>
          <a:custGeom>
            <a:avLst/>
            <a:gdLst/>
            <a:ahLst/>
            <a:cxnLst/>
            <a:rect r="r" b="b" t="t" l="l"/>
            <a:pathLst>
              <a:path h="10147344" w="10906024">
                <a:moveTo>
                  <a:pt x="0" y="0"/>
                </a:moveTo>
                <a:lnTo>
                  <a:pt x="10906023" y="0"/>
                </a:lnTo>
                <a:lnTo>
                  <a:pt x="10906023" y="10147343"/>
                </a:lnTo>
                <a:lnTo>
                  <a:pt x="0" y="10147343"/>
                </a:lnTo>
                <a:lnTo>
                  <a:pt x="0" y="0"/>
                </a:lnTo>
                <a:close/>
              </a:path>
            </a:pathLst>
          </a:custGeom>
          <a:blipFill>
            <a:blip r:embed="rId3">
              <a:alphaModFix amt="87000"/>
            </a:blip>
            <a:stretch>
              <a:fillRect l="0" t="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093778" y="9625340"/>
            <a:ext cx="14879824"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268041" y="8412839"/>
            <a:ext cx="973091" cy="592542"/>
            <a:chOff x="0" y="0"/>
            <a:chExt cx="1297455" cy="790056"/>
          </a:xfrm>
        </p:grpSpPr>
        <p:grpSp>
          <p:nvGrpSpPr>
            <p:cNvPr name="Group 8" id="8"/>
            <p:cNvGrpSpPr/>
            <p:nvPr/>
          </p:nvGrpSpPr>
          <p:grpSpPr>
            <a:xfrm rot="0">
              <a:off x="0" y="251932"/>
              <a:ext cx="1297455" cy="538123"/>
              <a:chOff x="0" y="0"/>
              <a:chExt cx="812800" cy="337111"/>
            </a:xfrm>
          </p:grpSpPr>
          <p:sp>
            <p:nvSpPr>
              <p:cNvPr name="Freeform 9" id="9"/>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nvGrpSpPr>
            <p:cNvPr name="Group 11" id="11"/>
            <p:cNvGrpSpPr/>
            <p:nvPr/>
          </p:nvGrpSpPr>
          <p:grpSpPr>
            <a:xfrm rot="0">
              <a:off x="0" y="0"/>
              <a:ext cx="1297455" cy="538123"/>
              <a:chOff x="0" y="0"/>
              <a:chExt cx="812800" cy="337111"/>
            </a:xfrm>
          </p:grpSpPr>
          <p:sp>
            <p:nvSpPr>
              <p:cNvPr name="Freeform 12" id="12"/>
              <p:cNvSpPr/>
              <p:nvPr/>
            </p:nvSpPr>
            <p:spPr>
              <a:xfrm flipH="false" flipV="false" rot="0">
                <a:off x="0" y="0"/>
                <a:ext cx="812800" cy="337111"/>
              </a:xfrm>
              <a:custGeom>
                <a:avLst/>
                <a:gdLst/>
                <a:ahLst/>
                <a:cxnLst/>
                <a:rect r="r" b="b" t="t" l="l"/>
                <a:pathLst>
                  <a:path h="337111" w="812800">
                    <a:moveTo>
                      <a:pt x="406400" y="0"/>
                    </a:moveTo>
                    <a:cubicBezTo>
                      <a:pt x="181951" y="0"/>
                      <a:pt x="0" y="75465"/>
                      <a:pt x="0" y="168556"/>
                    </a:cubicBezTo>
                    <a:cubicBezTo>
                      <a:pt x="0" y="261646"/>
                      <a:pt x="181951" y="337111"/>
                      <a:pt x="406400" y="337111"/>
                    </a:cubicBezTo>
                    <a:cubicBezTo>
                      <a:pt x="630849" y="337111"/>
                      <a:pt x="812800" y="261646"/>
                      <a:pt x="812800" y="168556"/>
                    </a:cubicBezTo>
                    <a:cubicBezTo>
                      <a:pt x="812800" y="75465"/>
                      <a:pt x="630849" y="0"/>
                      <a:pt x="406400" y="0"/>
                    </a:cubicBez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76200" y="-25546"/>
                <a:ext cx="660400" cy="331053"/>
              </a:xfrm>
              <a:prstGeom prst="rect">
                <a:avLst/>
              </a:prstGeom>
            </p:spPr>
            <p:txBody>
              <a:bodyPr anchor="ctr" rtlCol="false" tIns="50800" lIns="50800" bIns="50800" rIns="50800"/>
              <a:lstStyle/>
              <a:p>
                <a:pPr algn="ctr">
                  <a:lnSpc>
                    <a:spcPts val="2592"/>
                  </a:lnSpc>
                </a:pPr>
              </a:p>
            </p:txBody>
          </p:sp>
        </p:grpSp>
      </p:grpSp>
      <p:sp>
        <p:nvSpPr>
          <p:cNvPr name="AutoShape 14" id="14"/>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16687904" y="8683467"/>
            <a:ext cx="571396" cy="219224"/>
            <a:chOff x="0" y="0"/>
            <a:chExt cx="761861" cy="292299"/>
          </a:xfrm>
        </p:grpSpPr>
        <p:grpSp>
          <p:nvGrpSpPr>
            <p:cNvPr name="Group 16" id="16"/>
            <p:cNvGrpSpPr/>
            <p:nvPr/>
          </p:nvGrpSpPr>
          <p:grpSpPr>
            <a:xfrm rot="5400000">
              <a:off x="-18269" y="18269"/>
              <a:ext cx="292299" cy="255762"/>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8" id="18"/>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232069" y="18269"/>
              <a:ext cx="292299" cy="255762"/>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1" id="21"/>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487831" y="18269"/>
              <a:ext cx="292299" cy="2557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4" id="24"/>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25" id="25"/>
          <p:cNvGrpSpPr/>
          <p:nvPr/>
        </p:nvGrpSpPr>
        <p:grpSpPr>
          <a:xfrm rot="0">
            <a:off x="16537754" y="1028700"/>
            <a:ext cx="542064" cy="542064"/>
            <a:chOff x="0" y="0"/>
            <a:chExt cx="722752" cy="722752"/>
          </a:xfrm>
        </p:grpSpPr>
        <p:grpSp>
          <p:nvGrpSpPr>
            <p:cNvPr name="Group 26" id="26"/>
            <p:cNvGrpSpPr/>
            <p:nvPr/>
          </p:nvGrpSpPr>
          <p:grpSpPr>
            <a:xfrm rot="0">
              <a:off x="0" y="0"/>
              <a:ext cx="722752" cy="7227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9" id="29"/>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15783728" y="1028700"/>
            <a:ext cx="542064" cy="542064"/>
            <a:chOff x="0" y="0"/>
            <a:chExt cx="722752" cy="722752"/>
          </a:xfrm>
        </p:grpSpPr>
        <p:grpSp>
          <p:nvGrpSpPr>
            <p:cNvPr name="Group 31" id="31"/>
            <p:cNvGrpSpPr/>
            <p:nvPr/>
          </p:nvGrpSpPr>
          <p:grpSpPr>
            <a:xfrm rot="0">
              <a:off x="0" y="0"/>
              <a:ext cx="722752" cy="72275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34" id="34"/>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aphicFrame>
        <p:nvGraphicFramePr>
          <p:cNvPr name="Table 35" id="35"/>
          <p:cNvGraphicFramePr>
            <a:graphicFrameLocks noGrp="true"/>
          </p:cNvGraphicFramePr>
          <p:nvPr/>
        </p:nvGraphicFramePr>
        <p:xfrm>
          <a:off x="1418186" y="782763"/>
          <a:ext cx="14636573" cy="8658306"/>
        </p:xfrm>
        <a:graphic>
          <a:graphicData uri="http://schemas.openxmlformats.org/drawingml/2006/table">
            <a:tbl>
              <a:tblPr/>
              <a:tblGrid>
                <a:gridCol w="4469646"/>
                <a:gridCol w="10166927"/>
              </a:tblGrid>
              <a:tr h="1281991">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项目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内容</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991">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热爱的活动</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跑步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991">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装备需求</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专业跑鞋/运动手表</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1991">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运动目的</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880"/>
                        </a:lnSpc>
                        <a:defRPr/>
                      </a:pPr>
                      <a:r>
                        <a:rPr lang="en-US" sz="4200" b="true">
                          <a:solidFill>
                            <a:srgbClr val="CB6CE6"/>
                          </a:solidFill>
                          <a:latin typeface="Arimo Bold"/>
                          <a:ea typeface="Arimo Bold"/>
                          <a:cs typeface="Arimo Bold"/>
                          <a:sym typeface="Arimo Bold"/>
                        </a:rPr>
                        <a:t>放松身心，强身健体</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530341">
                <a:tc>
                  <a:txBody>
                    <a:bodyPr anchor="t" rtlCol="false"/>
                    <a:lstStyle/>
                    <a:p>
                      <a:pPr algn="ctr">
                        <a:lnSpc>
                          <a:spcPts val="5880"/>
                        </a:lnSpc>
                        <a:defRPr/>
                      </a:pPr>
                      <a:r>
                        <a:rPr lang="en-US" sz="4200" b="true">
                          <a:solidFill>
                            <a:srgbClr val="000000"/>
                          </a:solidFill>
                          <a:latin typeface="Arimo Bold"/>
                          <a:ea typeface="Arimo Bold"/>
                          <a:cs typeface="Arimo Bold"/>
                          <a:sym typeface="Arimo Bold"/>
                        </a:rPr>
                        <a:t>遇到困难</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906780" indent="-453390" lvl="1">
                        <a:lnSpc>
                          <a:spcPts val="5880"/>
                        </a:lnSpc>
                        <a:buFont typeface="Arial"/>
                        <a:buChar char="•"/>
                        <a:defRPr/>
                      </a:pPr>
                      <a:r>
                        <a:rPr lang="en-US" b="true" sz="4200">
                          <a:solidFill>
                            <a:srgbClr val="000000"/>
                          </a:solidFill>
                          <a:latin typeface="Arimo Bold"/>
                          <a:ea typeface="Arimo Bold"/>
                          <a:cs typeface="Arimo Bold"/>
                          <a:sym typeface="Arimo Bold"/>
                        </a:rPr>
                        <a:t>运动时遭受</a:t>
                      </a:r>
                      <a:r>
                        <a:rPr lang="en-US" b="true" sz="4200">
                          <a:solidFill>
                            <a:srgbClr val="CB6CE6"/>
                          </a:solidFill>
                          <a:latin typeface="Arimo Bold"/>
                          <a:ea typeface="Arimo Bold"/>
                          <a:cs typeface="Arimo Bold"/>
                          <a:sym typeface="Arimo Bold"/>
                        </a:rPr>
                        <a:t>异样的眼光和嘲讽</a:t>
                      </a:r>
                      <a:endParaRPr lang="en-US" sz="1100"/>
                    </a:p>
                    <a:p>
                      <a:pPr algn="l" marL="906780" indent="-453390" lvl="1">
                        <a:lnSpc>
                          <a:spcPts val="5880"/>
                        </a:lnSpc>
                        <a:buFont typeface="Arial"/>
                        <a:buChar char="•"/>
                      </a:pPr>
                      <a:r>
                        <a:rPr lang="en-US" b="true" sz="4200">
                          <a:solidFill>
                            <a:srgbClr val="000000"/>
                          </a:solidFill>
                          <a:latin typeface="Arimo Bold"/>
                          <a:ea typeface="Arimo Bold"/>
                          <a:cs typeface="Arimo Bold"/>
                          <a:sym typeface="Arimo Bold"/>
                        </a:rPr>
                        <a:t>跑步时因左臂缺失导致的</a:t>
                      </a:r>
                      <a:r>
                        <a:rPr lang="en-US" b="true" sz="4200">
                          <a:solidFill>
                            <a:srgbClr val="CB6CE6"/>
                          </a:solidFill>
                          <a:latin typeface="Arimo Bold"/>
                          <a:ea typeface="Arimo Bold"/>
                          <a:cs typeface="Arimo Bold"/>
                          <a:sym typeface="Arimo Bold"/>
                        </a:rPr>
                        <a:t>身体不平衡</a:t>
                      </a:r>
                    </a:p>
                    <a:p>
                      <a:pPr algn="l" marL="906780" indent="-453390" lvl="1">
                        <a:lnSpc>
                          <a:spcPts val="5880"/>
                        </a:lnSpc>
                        <a:buFont typeface="Arial"/>
                        <a:buChar char="•"/>
                      </a:pPr>
                      <a:r>
                        <a:rPr lang="en-US" b="true" sz="4200">
                          <a:solidFill>
                            <a:srgbClr val="000000"/>
                          </a:solidFill>
                          <a:latin typeface="Arimo Bold"/>
                          <a:ea typeface="Arimo Bold"/>
                          <a:cs typeface="Arimo Bold"/>
                          <a:sym typeface="Arimo Bold"/>
                        </a:rPr>
                        <a:t>长时间跑步后因重心原因导致的</a:t>
                      </a:r>
                      <a:r>
                        <a:rPr lang="en-US" b="true" sz="4200">
                          <a:solidFill>
                            <a:srgbClr val="CB6CE6"/>
                          </a:solidFill>
                          <a:latin typeface="Arimo Bold"/>
                          <a:ea typeface="Arimo Bold"/>
                          <a:cs typeface="Arimo Bold"/>
                          <a:sym typeface="Arimo Bold"/>
                        </a:rPr>
                        <a:t>右脚疼痛</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6" id="36"/>
          <p:cNvSpPr txBox="true"/>
          <p:nvPr/>
        </p:nvSpPr>
        <p:spPr>
          <a:xfrm rot="0">
            <a:off x="1028700" y="5306722"/>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7" id="37"/>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9" r="0" b="-69"/>
            </a:stretch>
          </a:blipFill>
        </p:spPr>
      </p:sp>
      <p:sp>
        <p:nvSpPr>
          <p:cNvPr name="Freeform 3" id="3"/>
          <p:cNvSpPr/>
          <p:nvPr/>
        </p:nvSpPr>
        <p:spPr>
          <a:xfrm flipH="false" flipV="false" rot="0">
            <a:off x="-3302911" y="3475674"/>
            <a:ext cx="10906024" cy="9993422"/>
          </a:xfrm>
          <a:custGeom>
            <a:avLst/>
            <a:gdLst/>
            <a:ahLst/>
            <a:cxnLst/>
            <a:rect r="r" b="b" t="t" l="l"/>
            <a:pathLst>
              <a:path h="9993422" w="10906024">
                <a:moveTo>
                  <a:pt x="0" y="0"/>
                </a:moveTo>
                <a:lnTo>
                  <a:pt x="10906024" y="0"/>
                </a:lnTo>
                <a:lnTo>
                  <a:pt x="10906024" y="9993422"/>
                </a:lnTo>
                <a:lnTo>
                  <a:pt x="0" y="9993422"/>
                </a:lnTo>
                <a:lnTo>
                  <a:pt x="0" y="0"/>
                </a:lnTo>
                <a:close/>
              </a:path>
            </a:pathLst>
          </a:custGeom>
          <a:blipFill>
            <a:blip r:embed="rId3">
              <a:alphaModFix amt="87000"/>
            </a:blip>
            <a:stretch>
              <a:fillRect l="0" t="-1540" r="0" b="0"/>
            </a:stretch>
          </a:blipFill>
        </p:spPr>
      </p:sp>
      <p:sp>
        <p:nvSpPr>
          <p:cNvPr name="AutoShape 4" id="4"/>
          <p:cNvSpPr/>
          <p:nvPr/>
        </p:nvSpPr>
        <p:spPr>
          <a:xfrm>
            <a:off x="1130154" y="3848142"/>
            <a:ext cx="0" cy="1295358"/>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45770" y="2816592"/>
            <a:ext cx="572417" cy="572417"/>
          </a:xfrm>
          <a:custGeom>
            <a:avLst/>
            <a:gdLst/>
            <a:ahLst/>
            <a:cxnLst/>
            <a:rect r="r" b="b" t="t" l="l"/>
            <a:pathLst>
              <a:path h="572417" w="572417">
                <a:moveTo>
                  <a:pt x="0" y="0"/>
                </a:moveTo>
                <a:lnTo>
                  <a:pt x="572416" y="0"/>
                </a:lnTo>
                <a:lnTo>
                  <a:pt x="572416" y="572417"/>
                </a:lnTo>
                <a:lnTo>
                  <a:pt x="0" y="572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6968840" y="2489277"/>
            <a:ext cx="0" cy="298541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16687904" y="8683467"/>
            <a:ext cx="571396" cy="219224"/>
            <a:chOff x="0" y="0"/>
            <a:chExt cx="761861" cy="292299"/>
          </a:xfrm>
        </p:grpSpPr>
        <p:grpSp>
          <p:nvGrpSpPr>
            <p:cNvPr name="Group 8" id="8"/>
            <p:cNvGrpSpPr/>
            <p:nvPr/>
          </p:nvGrpSpPr>
          <p:grpSpPr>
            <a:xfrm rot="5400000">
              <a:off x="-18269" y="18269"/>
              <a:ext cx="292299" cy="25576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1" id="11"/>
            <p:cNvGrpSpPr/>
            <p:nvPr/>
          </p:nvGrpSpPr>
          <p:grpSpPr>
            <a:xfrm rot="5400000">
              <a:off x="232069" y="18269"/>
              <a:ext cx="292299" cy="25576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3" id="13"/>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5400000">
              <a:off x="487831" y="18269"/>
              <a:ext cx="292299" cy="255762"/>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16" id="16"/>
              <p:cNvSpPr txBox="true"/>
              <p:nvPr/>
            </p:nvSpPr>
            <p:spPr>
              <a:xfrm>
                <a:off x="127000" y="273050"/>
                <a:ext cx="558800" cy="387350"/>
              </a:xfrm>
              <a:prstGeom prst="rect">
                <a:avLst/>
              </a:prstGeom>
            </p:spPr>
            <p:txBody>
              <a:bodyPr anchor="ctr" rtlCol="false" tIns="50800" lIns="50800" bIns="50800" rIns="50800"/>
              <a:lstStyle/>
              <a:p>
                <a:pPr algn="ctr">
                  <a:lnSpc>
                    <a:spcPts val="2591"/>
                  </a:lnSpc>
                </a:pPr>
              </a:p>
            </p:txBody>
          </p:sp>
        </p:grpSp>
      </p:grpSp>
      <p:grpSp>
        <p:nvGrpSpPr>
          <p:cNvPr name="Group 17" id="17"/>
          <p:cNvGrpSpPr/>
          <p:nvPr/>
        </p:nvGrpSpPr>
        <p:grpSpPr>
          <a:xfrm rot="0">
            <a:off x="16537754" y="1028700"/>
            <a:ext cx="542064" cy="542064"/>
            <a:chOff x="0" y="0"/>
            <a:chExt cx="722752" cy="722752"/>
          </a:xfrm>
        </p:grpSpPr>
        <p:grpSp>
          <p:nvGrpSpPr>
            <p:cNvPr name="Group 18" id="18"/>
            <p:cNvGrpSpPr/>
            <p:nvPr/>
          </p:nvGrpSpPr>
          <p:grpSpPr>
            <a:xfrm rot="0">
              <a:off x="0" y="0"/>
              <a:ext cx="722752" cy="7227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1" id="21"/>
            <p:cNvSpPr/>
            <p:nvPr/>
          </p:nvSpPr>
          <p:spPr>
            <a:xfrm flipH="false" flipV="false" rot="0">
              <a:off x="135067" y="159412"/>
              <a:ext cx="452617" cy="382462"/>
            </a:xfrm>
            <a:custGeom>
              <a:avLst/>
              <a:gdLst/>
              <a:ahLst/>
              <a:cxnLst/>
              <a:rect r="r" b="b" t="t" l="l"/>
              <a:pathLst>
                <a:path h="382462" w="452617">
                  <a:moveTo>
                    <a:pt x="0" y="0"/>
                  </a:moveTo>
                  <a:lnTo>
                    <a:pt x="452618" y="0"/>
                  </a:lnTo>
                  <a:lnTo>
                    <a:pt x="452618" y="382462"/>
                  </a:lnTo>
                  <a:lnTo>
                    <a:pt x="0" y="382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2" id="22"/>
          <p:cNvGrpSpPr/>
          <p:nvPr/>
        </p:nvGrpSpPr>
        <p:grpSpPr>
          <a:xfrm rot="0">
            <a:off x="15783728" y="1028700"/>
            <a:ext cx="542064" cy="542064"/>
            <a:chOff x="0" y="0"/>
            <a:chExt cx="722752" cy="722752"/>
          </a:xfrm>
        </p:grpSpPr>
        <p:grpSp>
          <p:nvGrpSpPr>
            <p:cNvPr name="Group 23" id="23"/>
            <p:cNvGrpSpPr/>
            <p:nvPr/>
          </p:nvGrpSpPr>
          <p:grpSpPr>
            <a:xfrm rot="0">
              <a:off x="0" y="0"/>
              <a:ext cx="722752" cy="72275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592"/>
                  </a:lnSpc>
                </a:pPr>
              </a:p>
            </p:txBody>
          </p:sp>
        </p:grpSp>
        <p:sp>
          <p:nvSpPr>
            <p:cNvPr name="Freeform 26" id="26"/>
            <p:cNvSpPr/>
            <p:nvPr/>
          </p:nvSpPr>
          <p:spPr>
            <a:xfrm flipH="false" flipV="false" rot="0">
              <a:off x="174055" y="148059"/>
              <a:ext cx="374642" cy="426635"/>
            </a:xfrm>
            <a:custGeom>
              <a:avLst/>
              <a:gdLst/>
              <a:ahLst/>
              <a:cxnLst/>
              <a:rect r="r" b="b" t="t" l="l"/>
              <a:pathLst>
                <a:path h="426635" w="374642">
                  <a:moveTo>
                    <a:pt x="0" y="0"/>
                  </a:moveTo>
                  <a:lnTo>
                    <a:pt x="374642" y="0"/>
                  </a:lnTo>
                  <a:lnTo>
                    <a:pt x="374642" y="426634"/>
                  </a:lnTo>
                  <a:lnTo>
                    <a:pt x="0" y="42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7" id="27"/>
          <p:cNvGrpSpPr/>
          <p:nvPr/>
        </p:nvGrpSpPr>
        <p:grpSpPr>
          <a:xfrm rot="0">
            <a:off x="1028700" y="901715"/>
            <a:ext cx="5868317" cy="535152"/>
            <a:chOff x="0" y="0"/>
            <a:chExt cx="7824423" cy="713536"/>
          </a:xfrm>
        </p:grpSpPr>
        <p:grpSp>
          <p:nvGrpSpPr>
            <p:cNvPr name="Group 28" id="28"/>
            <p:cNvGrpSpPr/>
            <p:nvPr/>
          </p:nvGrpSpPr>
          <p:grpSpPr>
            <a:xfrm rot="0">
              <a:off x="0" y="0"/>
              <a:ext cx="5537174" cy="713536"/>
              <a:chOff x="0" y="0"/>
              <a:chExt cx="3153739" cy="406400"/>
            </a:xfrm>
          </p:grpSpPr>
          <p:sp>
            <p:nvSpPr>
              <p:cNvPr name="Freeform 29" id="29"/>
              <p:cNvSpPr/>
              <p:nvPr/>
            </p:nvSpPr>
            <p:spPr>
              <a:xfrm flipH="false" flipV="false" rot="0">
                <a:off x="0" y="0"/>
                <a:ext cx="3153739" cy="406400"/>
              </a:xfrm>
              <a:custGeom>
                <a:avLst/>
                <a:gdLst/>
                <a:ahLst/>
                <a:cxnLst/>
                <a:rect r="r" b="b" t="t" l="l"/>
                <a:pathLst>
                  <a:path h="406400" w="3153739">
                    <a:moveTo>
                      <a:pt x="2950539" y="0"/>
                    </a:moveTo>
                    <a:cubicBezTo>
                      <a:pt x="3062763" y="0"/>
                      <a:pt x="3153739" y="90976"/>
                      <a:pt x="3153739" y="203200"/>
                    </a:cubicBezTo>
                    <a:cubicBezTo>
                      <a:pt x="3153739" y="315424"/>
                      <a:pt x="3062763" y="406400"/>
                      <a:pt x="29505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00000"/>
                </a:solidFill>
                <a:prstDash val="solid"/>
                <a:miter/>
              </a:ln>
            </p:spPr>
          </p:sp>
          <p:sp>
            <p:nvSpPr>
              <p:cNvPr name="TextBox 30" id="30"/>
              <p:cNvSpPr txBox="true"/>
              <p:nvPr/>
            </p:nvSpPr>
            <p:spPr>
              <a:xfrm>
                <a:off x="0" y="-57150"/>
                <a:ext cx="3153739" cy="463550"/>
              </a:xfrm>
              <a:prstGeom prst="rect">
                <a:avLst/>
              </a:prstGeom>
            </p:spPr>
            <p:txBody>
              <a:bodyPr anchor="ctr" rtlCol="false" tIns="50800" lIns="50800" bIns="50800" rIns="50800"/>
              <a:lstStyle/>
              <a:p>
                <a:pPr algn="ctr">
                  <a:lnSpc>
                    <a:spcPts val="2592"/>
                  </a:lnSpc>
                </a:pPr>
              </a:p>
            </p:txBody>
          </p:sp>
        </p:grpSp>
        <p:sp>
          <p:nvSpPr>
            <p:cNvPr name="TextBox 31" id="31"/>
            <p:cNvSpPr txBox="true"/>
            <p:nvPr/>
          </p:nvSpPr>
          <p:spPr>
            <a:xfrm rot="0">
              <a:off x="473957" y="97815"/>
              <a:ext cx="7350466" cy="470281"/>
            </a:xfrm>
            <a:prstGeom prst="rect">
              <a:avLst/>
            </a:prstGeom>
          </p:spPr>
          <p:txBody>
            <a:bodyPr anchor="t" rtlCol="false" tIns="0" lIns="0" bIns="0" rIns="0">
              <a:spAutoFit/>
            </a:bodyPr>
            <a:lstStyle/>
            <a:p>
              <a:pPr algn="l">
                <a:lnSpc>
                  <a:spcPts val="3023"/>
                </a:lnSpc>
              </a:pPr>
              <a:r>
                <a:rPr lang="en-US" sz="2099" spc="514" b="true">
                  <a:solidFill>
                    <a:srgbClr val="000000"/>
                  </a:solidFill>
                  <a:latin typeface="思源黑体 Bold"/>
                  <a:ea typeface="思源黑体 Bold"/>
                  <a:cs typeface="思源黑体 Bold"/>
                  <a:sym typeface="思源黑体 Bold"/>
                </a:rPr>
                <a:t>P2    用  户  画  像</a:t>
              </a:r>
            </a:p>
          </p:txBody>
        </p:sp>
      </p:grpSp>
      <p:grpSp>
        <p:nvGrpSpPr>
          <p:cNvPr name="Group 32" id="32"/>
          <p:cNvGrpSpPr/>
          <p:nvPr/>
        </p:nvGrpSpPr>
        <p:grpSpPr>
          <a:xfrm rot="0">
            <a:off x="5470580" y="712572"/>
            <a:ext cx="2298659" cy="858192"/>
            <a:chOff x="0" y="0"/>
            <a:chExt cx="605408" cy="226026"/>
          </a:xfrm>
        </p:grpSpPr>
        <p:sp>
          <p:nvSpPr>
            <p:cNvPr name="Freeform 33" id="33"/>
            <p:cNvSpPr/>
            <p:nvPr/>
          </p:nvSpPr>
          <p:spPr>
            <a:xfrm flipH="false" flipV="false" rot="0">
              <a:off x="0" y="0"/>
              <a:ext cx="605408" cy="226026"/>
            </a:xfrm>
            <a:custGeom>
              <a:avLst/>
              <a:gdLst/>
              <a:ahLst/>
              <a:cxnLst/>
              <a:rect r="r" b="b" t="t" l="l"/>
              <a:pathLst>
                <a:path h="226026" w="605408">
                  <a:moveTo>
                    <a:pt x="43784" y="0"/>
                  </a:moveTo>
                  <a:lnTo>
                    <a:pt x="561624" y="0"/>
                  </a:lnTo>
                  <a:cubicBezTo>
                    <a:pt x="573236" y="0"/>
                    <a:pt x="584373" y="4613"/>
                    <a:pt x="592584" y="12824"/>
                  </a:cubicBezTo>
                  <a:cubicBezTo>
                    <a:pt x="600795" y="21035"/>
                    <a:pt x="605408" y="32172"/>
                    <a:pt x="605408" y="43784"/>
                  </a:cubicBezTo>
                  <a:lnTo>
                    <a:pt x="605408" y="182242"/>
                  </a:lnTo>
                  <a:cubicBezTo>
                    <a:pt x="605408" y="193854"/>
                    <a:pt x="600795" y="204991"/>
                    <a:pt x="592584" y="213202"/>
                  </a:cubicBezTo>
                  <a:cubicBezTo>
                    <a:pt x="584373" y="221413"/>
                    <a:pt x="573236" y="226026"/>
                    <a:pt x="561624" y="226026"/>
                  </a:cubicBezTo>
                  <a:lnTo>
                    <a:pt x="43784" y="226026"/>
                  </a:lnTo>
                  <a:cubicBezTo>
                    <a:pt x="19603" y="226026"/>
                    <a:pt x="0" y="206423"/>
                    <a:pt x="0" y="182242"/>
                  </a:cubicBezTo>
                  <a:lnTo>
                    <a:pt x="0" y="43784"/>
                  </a:lnTo>
                  <a:cubicBezTo>
                    <a:pt x="0" y="32172"/>
                    <a:pt x="4613" y="21035"/>
                    <a:pt x="12824" y="12824"/>
                  </a:cubicBezTo>
                  <a:cubicBezTo>
                    <a:pt x="21035" y="4613"/>
                    <a:pt x="32172" y="0"/>
                    <a:pt x="43784" y="0"/>
                  </a:cubicBezTo>
                  <a:close/>
                </a:path>
              </a:pathLst>
            </a:custGeom>
            <a:gradFill rotWithShape="true">
              <a:gsLst>
                <a:gs pos="0">
                  <a:srgbClr val="CDFFD8">
                    <a:alpha val="100000"/>
                  </a:srgbClr>
                </a:gs>
                <a:gs pos="100000">
                  <a:srgbClr val="94B9FF">
                    <a:alpha val="100000"/>
                  </a:srgbClr>
                </a:gs>
              </a:gsLst>
              <a:lin ang="0"/>
            </a:gradFill>
          </p:spPr>
        </p:sp>
        <p:sp>
          <p:nvSpPr>
            <p:cNvPr name="TextBox 34" id="34"/>
            <p:cNvSpPr txBox="true"/>
            <p:nvPr/>
          </p:nvSpPr>
          <p:spPr>
            <a:xfrm>
              <a:off x="0" y="-19050"/>
              <a:ext cx="605408" cy="245076"/>
            </a:xfrm>
            <a:prstGeom prst="rect">
              <a:avLst/>
            </a:prstGeom>
          </p:spPr>
          <p:txBody>
            <a:bodyPr anchor="ctr" rtlCol="false" tIns="50800" lIns="50800" bIns="50800" rIns="50800"/>
            <a:lstStyle/>
            <a:p>
              <a:pPr algn="ctr">
                <a:lnSpc>
                  <a:spcPts val="3553"/>
                </a:lnSpc>
              </a:pPr>
              <a:r>
                <a:rPr lang="en-US" b="true" sz="2961">
                  <a:solidFill>
                    <a:srgbClr val="000000"/>
                  </a:solidFill>
                  <a:latin typeface="Arimo Bold"/>
                  <a:ea typeface="Arimo Bold"/>
                  <a:cs typeface="Arimo Bold"/>
                  <a:sym typeface="Arimo Bold"/>
                </a:rPr>
                <a:t>残友集团</a:t>
              </a:r>
            </a:p>
          </p:txBody>
        </p:sp>
      </p:grpSp>
      <p:sp>
        <p:nvSpPr>
          <p:cNvPr name="Freeform 35" id="35"/>
          <p:cNvSpPr/>
          <p:nvPr/>
        </p:nvSpPr>
        <p:spPr>
          <a:xfrm flipH="false" flipV="false" rot="0">
            <a:off x="8051799" y="1298970"/>
            <a:ext cx="7093753" cy="7959330"/>
          </a:xfrm>
          <a:custGeom>
            <a:avLst/>
            <a:gdLst/>
            <a:ahLst/>
            <a:cxnLst/>
            <a:rect r="r" b="b" t="t" l="l"/>
            <a:pathLst>
              <a:path h="7959330" w="7093753">
                <a:moveTo>
                  <a:pt x="0" y="0"/>
                </a:moveTo>
                <a:lnTo>
                  <a:pt x="7093754" y="0"/>
                </a:lnTo>
                <a:lnTo>
                  <a:pt x="7093754" y="7959330"/>
                </a:lnTo>
                <a:lnTo>
                  <a:pt x="0" y="7959330"/>
                </a:lnTo>
                <a:lnTo>
                  <a:pt x="0" y="0"/>
                </a:lnTo>
                <a:close/>
              </a:path>
            </a:pathLst>
          </a:custGeom>
          <a:blipFill>
            <a:blip r:embed="rId10"/>
            <a:stretch>
              <a:fillRect l="0" t="0" r="0" b="0"/>
            </a:stretch>
          </a:blipFill>
        </p:spPr>
      </p:sp>
      <p:sp>
        <p:nvSpPr>
          <p:cNvPr name="TextBox 36" id="36"/>
          <p:cNvSpPr txBox="true"/>
          <p:nvPr/>
        </p:nvSpPr>
        <p:spPr>
          <a:xfrm rot="0">
            <a:off x="16867386" y="5387448"/>
            <a:ext cx="212432" cy="2925142"/>
          </a:xfrm>
          <a:prstGeom prst="rect">
            <a:avLst/>
          </a:prstGeom>
        </p:spPr>
        <p:txBody>
          <a:bodyPr anchor="t" rtlCol="false" tIns="0" lIns="0" bIns="0" rIns="0">
            <a:spAutoFit/>
          </a:bodyPr>
          <a:lstStyle/>
          <a:p>
            <a:pPr algn="ctr">
              <a:lnSpc>
                <a:spcPts val="1694"/>
              </a:lnSpc>
            </a:pPr>
            <a:r>
              <a:rPr lang="en-US" sz="1412" spc="1129">
                <a:solidFill>
                  <a:srgbClr val="000000"/>
                </a:solidFill>
                <a:latin typeface="Arimo"/>
                <a:ea typeface="Arimo"/>
                <a:cs typeface="Arimo"/>
                <a:sym typeface="Arimo"/>
              </a:rPr>
              <a:t>EDUCATION</a:t>
            </a:r>
          </a:p>
        </p:txBody>
      </p:sp>
      <p:sp>
        <p:nvSpPr>
          <p:cNvPr name="TextBox 37" id="37"/>
          <p:cNvSpPr txBox="true"/>
          <p:nvPr/>
        </p:nvSpPr>
        <p:spPr>
          <a:xfrm rot="0">
            <a:off x="2322860" y="1889827"/>
            <a:ext cx="2455930" cy="1740070"/>
          </a:xfrm>
          <a:prstGeom prst="rect">
            <a:avLst/>
          </a:prstGeom>
        </p:spPr>
        <p:txBody>
          <a:bodyPr anchor="t" rtlCol="false" tIns="0" lIns="0" bIns="0" rIns="0">
            <a:spAutoFit/>
          </a:bodyPr>
          <a:lstStyle/>
          <a:p>
            <a:pPr algn="ctr">
              <a:lnSpc>
                <a:spcPts val="13923"/>
              </a:lnSpc>
              <a:spcBef>
                <a:spcPct val="0"/>
              </a:spcBef>
            </a:pPr>
            <a:r>
              <a:rPr lang="en-US" b="true" sz="9669">
                <a:solidFill>
                  <a:srgbClr val="000000"/>
                </a:solidFill>
                <a:latin typeface="Arimo Bold"/>
                <a:ea typeface="Arimo Bold"/>
                <a:cs typeface="Arimo Bold"/>
                <a:sym typeface="Arimo Bold"/>
              </a:rPr>
              <a:t>王冲</a:t>
            </a:r>
          </a:p>
        </p:txBody>
      </p:sp>
      <p:sp>
        <p:nvSpPr>
          <p:cNvPr name="TextBox 38" id="38"/>
          <p:cNvSpPr txBox="true"/>
          <p:nvPr/>
        </p:nvSpPr>
        <p:spPr>
          <a:xfrm rot="0">
            <a:off x="1708936" y="4087097"/>
            <a:ext cx="2167266"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性别：男    </a:t>
            </a:r>
          </a:p>
        </p:txBody>
      </p:sp>
      <p:sp>
        <p:nvSpPr>
          <p:cNvPr name="TextBox 39" id="39"/>
          <p:cNvSpPr txBox="true"/>
          <p:nvPr/>
        </p:nvSpPr>
        <p:spPr>
          <a:xfrm rot="0">
            <a:off x="845770" y="6067425"/>
            <a:ext cx="5495924" cy="65988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工作：软件工程师</a:t>
            </a:r>
          </a:p>
        </p:txBody>
      </p:sp>
      <p:sp>
        <p:nvSpPr>
          <p:cNvPr name="TextBox 40" id="40"/>
          <p:cNvSpPr txBox="true"/>
          <p:nvPr/>
        </p:nvSpPr>
        <p:spPr>
          <a:xfrm rot="0">
            <a:off x="1708936" y="4900401"/>
            <a:ext cx="3090451" cy="700299"/>
          </a:xfrm>
          <a:prstGeom prst="rect">
            <a:avLst/>
          </a:prstGeom>
        </p:spPr>
        <p:txBody>
          <a:bodyPr anchor="t" rtlCol="false" tIns="0" lIns="0" bIns="0" rIns="0">
            <a:spAutoFit/>
          </a:bodyPr>
          <a:lstStyle/>
          <a:p>
            <a:pPr algn="ctr">
              <a:lnSpc>
                <a:spcPts val="5615"/>
              </a:lnSpc>
              <a:spcBef>
                <a:spcPct val="0"/>
              </a:spcBef>
            </a:pPr>
            <a:r>
              <a:rPr lang="en-US" b="true" sz="3899">
                <a:solidFill>
                  <a:srgbClr val="000000"/>
                </a:solidFill>
                <a:latin typeface="Arimo Bold"/>
                <a:ea typeface="Arimo Bold"/>
                <a:cs typeface="Arimo Bold"/>
                <a:sym typeface="Arimo Bold"/>
              </a:rPr>
              <a:t>年龄：29岁    </a:t>
            </a:r>
          </a:p>
        </p:txBody>
      </p:sp>
      <p:sp>
        <p:nvSpPr>
          <p:cNvPr name="TextBox 41" id="41"/>
          <p:cNvSpPr txBox="true"/>
          <p:nvPr/>
        </p:nvSpPr>
        <p:spPr>
          <a:xfrm rot="0">
            <a:off x="648579" y="7191375"/>
            <a:ext cx="6239878" cy="1326638"/>
          </a:xfrm>
          <a:prstGeom prst="rect">
            <a:avLst/>
          </a:prstGeom>
        </p:spPr>
        <p:txBody>
          <a:bodyPr anchor="t" rtlCol="false" tIns="0" lIns="0" bIns="0" rIns="0">
            <a:spAutoFit/>
          </a:bodyPr>
          <a:lstStyle/>
          <a:p>
            <a:pPr algn="ctr">
              <a:lnSpc>
                <a:spcPts val="5274"/>
              </a:lnSpc>
              <a:spcBef>
                <a:spcPct val="0"/>
              </a:spcBef>
            </a:pPr>
            <a:r>
              <a:rPr lang="en-US" b="true" sz="3662">
                <a:solidFill>
                  <a:srgbClr val="000000"/>
                </a:solidFill>
                <a:latin typeface="Arimo Bold"/>
                <a:ea typeface="Arimo Bold"/>
                <a:cs typeface="Arimo Bold"/>
                <a:sym typeface="Arimo Bold"/>
              </a:rPr>
              <a:t>障碍类型：小腿肌肉萎缩</a:t>
            </a:r>
          </a:p>
          <a:p>
            <a:pPr algn="ctr">
              <a:lnSpc>
                <a:spcPts val="5274"/>
              </a:lnSpc>
              <a:spcBef>
                <a:spcPct val="0"/>
              </a:spcBef>
            </a:pPr>
            <a:r>
              <a:rPr lang="en-US" b="true" sz="3662">
                <a:solidFill>
                  <a:srgbClr val="000000"/>
                </a:solidFill>
                <a:latin typeface="Arimo Bold"/>
                <a:ea typeface="Arimo Bold"/>
                <a:cs typeface="Arimo Bold"/>
                <a:sym typeface="Arimo Bold"/>
              </a:rPr>
              <a:t>致残原因：天生残疾</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DAGuynrsMYM</dc:identifier>
  <dcterms:modified xsi:type="dcterms:W3CDTF">2011-08-01T06:04:30Z</dcterms:modified>
  <cp:revision>1</cp:revision>
  <dc:title>蓝绿色清新弥散风课堂教学教育公开课ppt演示文稿</dc:title>
</cp:coreProperties>
</file>

<file path=docProps/custom.xml><?xml version="1.0" encoding="utf-8"?>
<Properties xmlns="http://schemas.openxmlformats.org/officeDocument/2006/custom-properties" xmlns:vt="http://schemas.openxmlformats.org/officeDocument/2006/docPropsVTypes">
  <property pid="2" fmtid="{D5CDD505-2E9C-101B-9397-08002B2CF9AE}" name="AIGC">
    <vt:lpwstr>{"Label":"1","ContentProducer":"001191110105MA01AN806X00000","ProduceID":"DAGuynrsMYM","ReservedCode1":"","ContentPropagator":"001191110105MA01AN806X00000","PropagateID":"DAGuynrsMYM","ReservedCode2":""}</vt:lpwstr>
  </property>
</Properties>
</file>